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80" r:id="rId2"/>
    <p:sldId id="281" r:id="rId3"/>
    <p:sldId id="282" r:id="rId4"/>
    <p:sldId id="283" r:id="rId5"/>
    <p:sldId id="284" r:id="rId6"/>
    <p:sldId id="285" r:id="rId7"/>
    <p:sldId id="286" r:id="rId8"/>
    <p:sldId id="287" r:id="rId9"/>
    <p:sldId id="302" r:id="rId10"/>
    <p:sldId id="303" r:id="rId11"/>
    <p:sldId id="362" r:id="rId12"/>
    <p:sldId id="305" r:id="rId13"/>
    <p:sldId id="363" r:id="rId14"/>
    <p:sldId id="307" r:id="rId15"/>
    <p:sldId id="308" r:id="rId16"/>
    <p:sldId id="309" r:id="rId17"/>
    <p:sldId id="359" r:id="rId18"/>
    <p:sldId id="310" r:id="rId19"/>
    <p:sldId id="311" r:id="rId20"/>
    <p:sldId id="312" r:id="rId21"/>
    <p:sldId id="313" r:id="rId22"/>
    <p:sldId id="314" r:id="rId23"/>
    <p:sldId id="315" r:id="rId24"/>
    <p:sldId id="345" r:id="rId25"/>
    <p:sldId id="346" r:id="rId26"/>
    <p:sldId id="347" r:id="rId27"/>
    <p:sldId id="348" r:id="rId28"/>
    <p:sldId id="349" r:id="rId29"/>
    <p:sldId id="350" r:id="rId30"/>
    <p:sldId id="351" r:id="rId31"/>
    <p:sldId id="352" r:id="rId32"/>
    <p:sldId id="353" r:id="rId33"/>
    <p:sldId id="354" r:id="rId34"/>
    <p:sldId id="355" r:id="rId35"/>
    <p:sldId id="29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A4B195-025C-47A2-ABCB-8E3C1111EB6E}" type="datetimeFigureOut">
              <a:rPr lang="en-CA" smtClean="0"/>
              <a:t>2018-05-13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7DA547-AFEE-4BC6-AD6B-F3DAB71563B3}" type="slidenum">
              <a:rPr lang="en-CA" smtClean="0"/>
              <a:t>‹#›</a:t>
            </a:fld>
            <a:endParaRPr lang="en-CA"/>
          </a:p>
        </p:txBody>
      </p:sp>
    </p:spTree>
    <p:extLst>
      <p:ext uri="{BB962C8B-B14F-4D97-AF65-F5344CB8AC3E}">
        <p14:creationId xmlns:p14="http://schemas.microsoft.com/office/powerpoint/2010/main" val="1687530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C5FFD8CE-D40D-4BF0-AB6B-2C6939516F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E2883D7-F874-4898-A995-FDCEECCDAE2B}" type="slidenum">
              <a:rPr lang="en-US" altLang="en-US" sz="1200"/>
              <a:pPr/>
              <a:t>1</a:t>
            </a:fld>
            <a:endParaRPr lang="en-US" altLang="en-US" sz="1200"/>
          </a:p>
        </p:txBody>
      </p:sp>
      <p:sp>
        <p:nvSpPr>
          <p:cNvPr id="65539" name="Rectangle 2">
            <a:extLst>
              <a:ext uri="{FF2B5EF4-FFF2-40B4-BE49-F238E27FC236}">
                <a16:creationId xmlns:a16="http://schemas.microsoft.com/office/drawing/2014/main" id="{64FA0716-1D61-4591-A019-F1DED7EB3864}"/>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BEA27513-FA90-4B5F-85DA-0583699FBF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14207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extLst>
      <p:ext uri="{BB962C8B-B14F-4D97-AF65-F5344CB8AC3E}">
        <p14:creationId xmlns:p14="http://schemas.microsoft.com/office/powerpoint/2010/main" val="1528164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extLst>
      <p:ext uri="{BB962C8B-B14F-4D97-AF65-F5344CB8AC3E}">
        <p14:creationId xmlns:p14="http://schemas.microsoft.com/office/powerpoint/2010/main" val="885598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extLst>
      <p:ext uri="{BB962C8B-B14F-4D97-AF65-F5344CB8AC3E}">
        <p14:creationId xmlns:p14="http://schemas.microsoft.com/office/powerpoint/2010/main" val="1699115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extLst>
      <p:ext uri="{BB962C8B-B14F-4D97-AF65-F5344CB8AC3E}">
        <p14:creationId xmlns:p14="http://schemas.microsoft.com/office/powerpoint/2010/main" val="3812573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extLst>
      <p:ext uri="{BB962C8B-B14F-4D97-AF65-F5344CB8AC3E}">
        <p14:creationId xmlns:p14="http://schemas.microsoft.com/office/powerpoint/2010/main" val="1430072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extLst>
      <p:ext uri="{BB962C8B-B14F-4D97-AF65-F5344CB8AC3E}">
        <p14:creationId xmlns:p14="http://schemas.microsoft.com/office/powerpoint/2010/main" val="1766423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extLst>
      <p:ext uri="{BB962C8B-B14F-4D97-AF65-F5344CB8AC3E}">
        <p14:creationId xmlns:p14="http://schemas.microsoft.com/office/powerpoint/2010/main" val="2834853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extLst>
      <p:ext uri="{BB962C8B-B14F-4D97-AF65-F5344CB8AC3E}">
        <p14:creationId xmlns:p14="http://schemas.microsoft.com/office/powerpoint/2010/main" val="4188607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extLst>
      <p:ext uri="{BB962C8B-B14F-4D97-AF65-F5344CB8AC3E}">
        <p14:creationId xmlns:p14="http://schemas.microsoft.com/office/powerpoint/2010/main" val="2066315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extLst>
      <p:ext uri="{BB962C8B-B14F-4D97-AF65-F5344CB8AC3E}">
        <p14:creationId xmlns:p14="http://schemas.microsoft.com/office/powerpoint/2010/main" val="2680901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18F810DE-2204-4ACE-B800-C0C9B535CB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AE1DED6-3F39-4F83-903D-927E04D6ABC3}" type="slidenum">
              <a:rPr lang="en-US" altLang="en-US" sz="1200"/>
              <a:pPr/>
              <a:t>2</a:t>
            </a:fld>
            <a:endParaRPr lang="en-US" altLang="en-US" sz="1200"/>
          </a:p>
        </p:txBody>
      </p:sp>
      <p:sp>
        <p:nvSpPr>
          <p:cNvPr id="67587" name="Rectangle 2">
            <a:extLst>
              <a:ext uri="{FF2B5EF4-FFF2-40B4-BE49-F238E27FC236}">
                <a16:creationId xmlns:a16="http://schemas.microsoft.com/office/drawing/2014/main" id="{CD29FEF4-F0AE-43AD-A56E-E46798ECA78E}"/>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6124A0AC-7752-41B5-A089-4B99E8FE51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83575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extLst>
      <p:ext uri="{BB962C8B-B14F-4D97-AF65-F5344CB8AC3E}">
        <p14:creationId xmlns:p14="http://schemas.microsoft.com/office/powerpoint/2010/main" val="24140058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extLst>
      <p:ext uri="{BB962C8B-B14F-4D97-AF65-F5344CB8AC3E}">
        <p14:creationId xmlns:p14="http://schemas.microsoft.com/office/powerpoint/2010/main" val="2390916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extLst>
      <p:ext uri="{BB962C8B-B14F-4D97-AF65-F5344CB8AC3E}">
        <p14:creationId xmlns:p14="http://schemas.microsoft.com/office/powerpoint/2010/main" val="2141301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extLst>
      <p:ext uri="{BB962C8B-B14F-4D97-AF65-F5344CB8AC3E}">
        <p14:creationId xmlns:p14="http://schemas.microsoft.com/office/powerpoint/2010/main" val="180286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1026"/>
          <p:cNvSpPr>
            <a:spLocks noGrp="1" noRot="1" noChangeAspect="1" noChangeArrowheads="1" noTextEdit="1"/>
          </p:cNvSpPr>
          <p:nvPr>
            <p:ph type="sldImg"/>
          </p:nvPr>
        </p:nvSpPr>
        <p:spPr>
          <a:ln/>
        </p:spPr>
      </p:sp>
      <p:sp>
        <p:nvSpPr>
          <p:cNvPr id="17101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extLst>
      <p:ext uri="{BB962C8B-B14F-4D97-AF65-F5344CB8AC3E}">
        <p14:creationId xmlns:p14="http://schemas.microsoft.com/office/powerpoint/2010/main" val="41175827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extLst>
      <p:ext uri="{BB962C8B-B14F-4D97-AF65-F5344CB8AC3E}">
        <p14:creationId xmlns:p14="http://schemas.microsoft.com/office/powerpoint/2010/main" val="33623733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extLst>
      <p:ext uri="{BB962C8B-B14F-4D97-AF65-F5344CB8AC3E}">
        <p14:creationId xmlns:p14="http://schemas.microsoft.com/office/powerpoint/2010/main" val="10318206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1175" eaLnBrk="1" hangingPunct="1"/>
            <a:endParaRPr lang="en-US" altLang="en-US">
              <a:latin typeface="HelveticaNeueLT Pro 55 Roman"/>
              <a:ea typeface="ヒラギノ角ゴ Pro W3"/>
              <a:cs typeface="ヒラギノ角ゴ Pro W3"/>
            </a:endParaRPr>
          </a:p>
        </p:txBody>
      </p:sp>
    </p:spTree>
    <p:extLst>
      <p:ext uri="{BB962C8B-B14F-4D97-AF65-F5344CB8AC3E}">
        <p14:creationId xmlns:p14="http://schemas.microsoft.com/office/powerpoint/2010/main" val="1820941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1175" eaLnBrk="1" hangingPunct="1"/>
            <a:endParaRPr lang="en-US" altLang="en-US">
              <a:latin typeface="HelveticaNeueLT Pro 55 Roman"/>
              <a:ea typeface="ヒラギノ角ゴ Pro W3"/>
              <a:cs typeface="ヒラギノ角ゴ Pro W3"/>
            </a:endParaRPr>
          </a:p>
        </p:txBody>
      </p:sp>
    </p:spTree>
    <p:extLst>
      <p:ext uri="{BB962C8B-B14F-4D97-AF65-F5344CB8AC3E}">
        <p14:creationId xmlns:p14="http://schemas.microsoft.com/office/powerpoint/2010/main" val="19123548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extLst>
      <p:ext uri="{BB962C8B-B14F-4D97-AF65-F5344CB8AC3E}">
        <p14:creationId xmlns:p14="http://schemas.microsoft.com/office/powerpoint/2010/main" val="4139842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0095BFE0-2A36-4DF9-B3E5-A953B10893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B6C185F-01C4-4D80-AB53-9F28031A65C2}" type="slidenum">
              <a:rPr lang="en-US" altLang="en-US" sz="1200"/>
              <a:pPr/>
              <a:t>3</a:t>
            </a:fld>
            <a:endParaRPr lang="en-US" altLang="en-US" sz="1200"/>
          </a:p>
        </p:txBody>
      </p:sp>
      <p:sp>
        <p:nvSpPr>
          <p:cNvPr id="69635" name="Rectangle 2">
            <a:extLst>
              <a:ext uri="{FF2B5EF4-FFF2-40B4-BE49-F238E27FC236}">
                <a16:creationId xmlns:a16="http://schemas.microsoft.com/office/drawing/2014/main" id="{CEDB4BBE-90F6-4257-AE65-8531856AEB9C}"/>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30B516F7-BEA9-4C59-B5EC-77453E2F37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460443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extLst>
      <p:ext uri="{BB962C8B-B14F-4D97-AF65-F5344CB8AC3E}">
        <p14:creationId xmlns:p14="http://schemas.microsoft.com/office/powerpoint/2010/main" val="14913502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extLst>
      <p:ext uri="{BB962C8B-B14F-4D97-AF65-F5344CB8AC3E}">
        <p14:creationId xmlns:p14="http://schemas.microsoft.com/office/powerpoint/2010/main" val="5788485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extLst>
      <p:ext uri="{BB962C8B-B14F-4D97-AF65-F5344CB8AC3E}">
        <p14:creationId xmlns:p14="http://schemas.microsoft.com/office/powerpoint/2010/main" val="13928802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extLst>
      <p:ext uri="{BB962C8B-B14F-4D97-AF65-F5344CB8AC3E}">
        <p14:creationId xmlns:p14="http://schemas.microsoft.com/office/powerpoint/2010/main" val="31580793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extLst>
      <p:ext uri="{BB962C8B-B14F-4D97-AF65-F5344CB8AC3E}">
        <p14:creationId xmlns:p14="http://schemas.microsoft.com/office/powerpoint/2010/main" val="22314185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6DFB9CE4-0F55-484F-A29F-7D5DC57D15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A8058ED-E3E6-4E27-A269-4F5E4F664C07}" type="slidenum">
              <a:rPr lang="en-US" altLang="en-US" sz="1200"/>
              <a:pPr/>
              <a:t>35</a:t>
            </a:fld>
            <a:endParaRPr lang="en-US" altLang="en-US" sz="1200"/>
          </a:p>
        </p:txBody>
      </p:sp>
      <p:sp>
        <p:nvSpPr>
          <p:cNvPr id="92163" name="Rectangle 2">
            <a:extLst>
              <a:ext uri="{FF2B5EF4-FFF2-40B4-BE49-F238E27FC236}">
                <a16:creationId xmlns:a16="http://schemas.microsoft.com/office/drawing/2014/main" id="{B8BE302C-61C1-4B0A-9EAB-825B3D7CCF4F}"/>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E45F58FF-DCDC-461F-BF67-F9BA732251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06975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DA905906-8A1D-4C0E-B6DD-B6580D8F20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F3C51F8-7668-425C-8005-4AE2C133A763}" type="slidenum">
              <a:rPr lang="en-US" altLang="en-US" sz="1200"/>
              <a:pPr/>
              <a:t>4</a:t>
            </a:fld>
            <a:endParaRPr lang="en-US" altLang="en-US" sz="1200"/>
          </a:p>
        </p:txBody>
      </p:sp>
      <p:sp>
        <p:nvSpPr>
          <p:cNvPr id="71683" name="Rectangle 2">
            <a:extLst>
              <a:ext uri="{FF2B5EF4-FFF2-40B4-BE49-F238E27FC236}">
                <a16:creationId xmlns:a16="http://schemas.microsoft.com/office/drawing/2014/main" id="{EBAAB22A-7C6F-4AC1-BDC8-D888B5E4CF73}"/>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59D62DE1-3961-431D-BE6D-4011A127D4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68094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FCA16327-17DE-41F7-A2B4-EA93C032A2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EF2BF61-C0F2-429D-8725-3D3F084CD3A8}" type="slidenum">
              <a:rPr lang="en-US" altLang="en-US" sz="1200"/>
              <a:pPr/>
              <a:t>5</a:t>
            </a:fld>
            <a:endParaRPr lang="en-US" altLang="en-US" sz="1200"/>
          </a:p>
        </p:txBody>
      </p:sp>
      <p:sp>
        <p:nvSpPr>
          <p:cNvPr id="73731" name="Rectangle 2">
            <a:extLst>
              <a:ext uri="{FF2B5EF4-FFF2-40B4-BE49-F238E27FC236}">
                <a16:creationId xmlns:a16="http://schemas.microsoft.com/office/drawing/2014/main" id="{218C3437-BFB1-409D-A417-EEC89ABE708F}"/>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D3423B20-EC92-4481-991A-8545B87518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15216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B0158F83-F85A-44AE-B7D6-34387951B7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C2FB326-5F2D-433B-BD12-A575E4AB33DE}" type="slidenum">
              <a:rPr lang="en-US" altLang="en-US" sz="1200"/>
              <a:pPr/>
              <a:t>6</a:t>
            </a:fld>
            <a:endParaRPr lang="en-US" altLang="en-US" sz="1200"/>
          </a:p>
        </p:txBody>
      </p:sp>
      <p:sp>
        <p:nvSpPr>
          <p:cNvPr id="75779" name="Rectangle 2">
            <a:extLst>
              <a:ext uri="{FF2B5EF4-FFF2-40B4-BE49-F238E27FC236}">
                <a16:creationId xmlns:a16="http://schemas.microsoft.com/office/drawing/2014/main" id="{F82A352B-9348-4DD1-A04B-C76525FDB991}"/>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D6A374BC-5363-4111-ACC1-9618643631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61336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53F9FC54-3607-495E-84D1-18731B1298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7EE188C-BC69-45AA-B2DC-0E380C147DE7}" type="slidenum">
              <a:rPr lang="en-US" altLang="en-US" sz="1200"/>
              <a:pPr/>
              <a:t>7</a:t>
            </a:fld>
            <a:endParaRPr lang="en-US" altLang="en-US" sz="1200"/>
          </a:p>
        </p:txBody>
      </p:sp>
      <p:sp>
        <p:nvSpPr>
          <p:cNvPr id="77827" name="Rectangle 2">
            <a:extLst>
              <a:ext uri="{FF2B5EF4-FFF2-40B4-BE49-F238E27FC236}">
                <a16:creationId xmlns:a16="http://schemas.microsoft.com/office/drawing/2014/main" id="{839C787D-1320-4205-86CE-8137AC260E40}"/>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DAAF77E1-007C-4FFB-A413-753DECB472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47902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31A564F9-8024-41AF-9F5A-9DDAAE5F35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DEB745A-FE6B-4291-8D54-584B5B1BECCF}" type="slidenum">
              <a:rPr lang="en-US" altLang="en-US" sz="1200"/>
              <a:pPr/>
              <a:t>8</a:t>
            </a:fld>
            <a:endParaRPr lang="en-US" altLang="en-US" sz="1200"/>
          </a:p>
        </p:txBody>
      </p:sp>
      <p:sp>
        <p:nvSpPr>
          <p:cNvPr id="79875" name="Rectangle 2">
            <a:extLst>
              <a:ext uri="{FF2B5EF4-FFF2-40B4-BE49-F238E27FC236}">
                <a16:creationId xmlns:a16="http://schemas.microsoft.com/office/drawing/2014/main" id="{2756FC28-BCAC-4A68-B3A4-CABAD3647473}"/>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57E9C667-2205-4B49-8073-297914F956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23932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extLst>
      <p:ext uri="{BB962C8B-B14F-4D97-AF65-F5344CB8AC3E}">
        <p14:creationId xmlns:p14="http://schemas.microsoft.com/office/powerpoint/2010/main" val="186597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05DC6-DC95-4A6A-92ED-54228CE7D9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24FF412F-5FD5-4D6C-85E8-E09E32C6A9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44A67D4A-1940-4DD4-8A22-BD71B2FE7618}"/>
              </a:ext>
            </a:extLst>
          </p:cNvPr>
          <p:cNvSpPr>
            <a:spLocks noGrp="1"/>
          </p:cNvSpPr>
          <p:nvPr>
            <p:ph type="dt" sz="half" idx="10"/>
          </p:nvPr>
        </p:nvSpPr>
        <p:spPr/>
        <p:txBody>
          <a:bodyPr/>
          <a:lstStyle/>
          <a:p>
            <a:fld id="{6429CC3D-FC1F-43C5-9C8A-EAEE00FE899C}" type="datetimeFigureOut">
              <a:rPr lang="en-CA" smtClean="0"/>
              <a:t>2018-05-13</a:t>
            </a:fld>
            <a:endParaRPr lang="en-CA"/>
          </a:p>
        </p:txBody>
      </p:sp>
      <p:sp>
        <p:nvSpPr>
          <p:cNvPr id="5" name="Footer Placeholder 4">
            <a:extLst>
              <a:ext uri="{FF2B5EF4-FFF2-40B4-BE49-F238E27FC236}">
                <a16:creationId xmlns:a16="http://schemas.microsoft.com/office/drawing/2014/main" id="{21F0A283-8734-449E-80AB-E351128013E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4D1D3D6-9B52-4550-880D-0019DE11B6E7}"/>
              </a:ext>
            </a:extLst>
          </p:cNvPr>
          <p:cNvSpPr>
            <a:spLocks noGrp="1"/>
          </p:cNvSpPr>
          <p:nvPr>
            <p:ph type="sldNum" sz="quarter" idx="12"/>
          </p:nvPr>
        </p:nvSpPr>
        <p:spPr/>
        <p:txBody>
          <a:bodyPr/>
          <a:lstStyle/>
          <a:p>
            <a:fld id="{01F9006F-6C62-45B9-9A48-7ECA8270735B}" type="slidenum">
              <a:rPr lang="en-CA" smtClean="0"/>
              <a:t>‹#›</a:t>
            </a:fld>
            <a:endParaRPr lang="en-CA"/>
          </a:p>
        </p:txBody>
      </p:sp>
    </p:spTree>
    <p:extLst>
      <p:ext uri="{BB962C8B-B14F-4D97-AF65-F5344CB8AC3E}">
        <p14:creationId xmlns:p14="http://schemas.microsoft.com/office/powerpoint/2010/main" val="4032896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9FE23-BC98-4A81-846D-61B396794504}"/>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8A0544A-A02B-4AB3-ADCD-B1E61CB394A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BED4204-7E7B-4812-A50D-6E15E9826435}"/>
              </a:ext>
            </a:extLst>
          </p:cNvPr>
          <p:cNvSpPr>
            <a:spLocks noGrp="1"/>
          </p:cNvSpPr>
          <p:nvPr>
            <p:ph type="dt" sz="half" idx="10"/>
          </p:nvPr>
        </p:nvSpPr>
        <p:spPr/>
        <p:txBody>
          <a:bodyPr/>
          <a:lstStyle/>
          <a:p>
            <a:fld id="{6429CC3D-FC1F-43C5-9C8A-EAEE00FE899C}" type="datetimeFigureOut">
              <a:rPr lang="en-CA" smtClean="0"/>
              <a:t>2018-05-13</a:t>
            </a:fld>
            <a:endParaRPr lang="en-CA"/>
          </a:p>
        </p:txBody>
      </p:sp>
      <p:sp>
        <p:nvSpPr>
          <p:cNvPr id="5" name="Footer Placeholder 4">
            <a:extLst>
              <a:ext uri="{FF2B5EF4-FFF2-40B4-BE49-F238E27FC236}">
                <a16:creationId xmlns:a16="http://schemas.microsoft.com/office/drawing/2014/main" id="{B2C010D1-ED9A-492F-9CCD-91967355DF2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1D8EDFA-2565-48CC-B5BC-E806F22525BF}"/>
              </a:ext>
            </a:extLst>
          </p:cNvPr>
          <p:cNvSpPr>
            <a:spLocks noGrp="1"/>
          </p:cNvSpPr>
          <p:nvPr>
            <p:ph type="sldNum" sz="quarter" idx="12"/>
          </p:nvPr>
        </p:nvSpPr>
        <p:spPr/>
        <p:txBody>
          <a:bodyPr/>
          <a:lstStyle/>
          <a:p>
            <a:fld id="{01F9006F-6C62-45B9-9A48-7ECA8270735B}" type="slidenum">
              <a:rPr lang="en-CA" smtClean="0"/>
              <a:t>‹#›</a:t>
            </a:fld>
            <a:endParaRPr lang="en-CA"/>
          </a:p>
        </p:txBody>
      </p:sp>
    </p:spTree>
    <p:extLst>
      <p:ext uri="{BB962C8B-B14F-4D97-AF65-F5344CB8AC3E}">
        <p14:creationId xmlns:p14="http://schemas.microsoft.com/office/powerpoint/2010/main" val="932909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80AEE6-AC15-4F0F-9126-9E3C6DBA6BB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3348E99-258C-4277-AE93-70B2C71CFFA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877AD3E-D142-4D85-B784-C608ABDF9D9F}"/>
              </a:ext>
            </a:extLst>
          </p:cNvPr>
          <p:cNvSpPr>
            <a:spLocks noGrp="1"/>
          </p:cNvSpPr>
          <p:nvPr>
            <p:ph type="dt" sz="half" idx="10"/>
          </p:nvPr>
        </p:nvSpPr>
        <p:spPr/>
        <p:txBody>
          <a:bodyPr/>
          <a:lstStyle/>
          <a:p>
            <a:fld id="{6429CC3D-FC1F-43C5-9C8A-EAEE00FE899C}" type="datetimeFigureOut">
              <a:rPr lang="en-CA" smtClean="0"/>
              <a:t>2018-05-13</a:t>
            </a:fld>
            <a:endParaRPr lang="en-CA"/>
          </a:p>
        </p:txBody>
      </p:sp>
      <p:sp>
        <p:nvSpPr>
          <p:cNvPr id="5" name="Footer Placeholder 4">
            <a:extLst>
              <a:ext uri="{FF2B5EF4-FFF2-40B4-BE49-F238E27FC236}">
                <a16:creationId xmlns:a16="http://schemas.microsoft.com/office/drawing/2014/main" id="{58E2D28C-D2FC-4C97-8913-6C5BBFE79AF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FE5A1E8-E267-473C-82A5-E9A795191204}"/>
              </a:ext>
            </a:extLst>
          </p:cNvPr>
          <p:cNvSpPr>
            <a:spLocks noGrp="1"/>
          </p:cNvSpPr>
          <p:nvPr>
            <p:ph type="sldNum" sz="quarter" idx="12"/>
          </p:nvPr>
        </p:nvSpPr>
        <p:spPr/>
        <p:txBody>
          <a:bodyPr/>
          <a:lstStyle/>
          <a:p>
            <a:fld id="{01F9006F-6C62-45B9-9A48-7ECA8270735B}" type="slidenum">
              <a:rPr lang="en-CA" smtClean="0"/>
              <a:t>‹#›</a:t>
            </a:fld>
            <a:endParaRPr lang="en-CA"/>
          </a:p>
        </p:txBody>
      </p:sp>
    </p:spTree>
    <p:extLst>
      <p:ext uri="{BB962C8B-B14F-4D97-AF65-F5344CB8AC3E}">
        <p14:creationId xmlns:p14="http://schemas.microsoft.com/office/powerpoint/2010/main" val="250438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51738-46C9-443F-B96E-94F808A82A9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A9C54C1-CDE4-4E23-9574-408C4811DE9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66A9D58-FDCB-4E48-A06B-22C8689E18A0}"/>
              </a:ext>
            </a:extLst>
          </p:cNvPr>
          <p:cNvSpPr>
            <a:spLocks noGrp="1"/>
          </p:cNvSpPr>
          <p:nvPr>
            <p:ph type="dt" sz="half" idx="10"/>
          </p:nvPr>
        </p:nvSpPr>
        <p:spPr/>
        <p:txBody>
          <a:bodyPr/>
          <a:lstStyle/>
          <a:p>
            <a:fld id="{6429CC3D-FC1F-43C5-9C8A-EAEE00FE899C}" type="datetimeFigureOut">
              <a:rPr lang="en-CA" smtClean="0"/>
              <a:t>2018-05-13</a:t>
            </a:fld>
            <a:endParaRPr lang="en-CA"/>
          </a:p>
        </p:txBody>
      </p:sp>
      <p:sp>
        <p:nvSpPr>
          <p:cNvPr id="5" name="Footer Placeholder 4">
            <a:extLst>
              <a:ext uri="{FF2B5EF4-FFF2-40B4-BE49-F238E27FC236}">
                <a16:creationId xmlns:a16="http://schemas.microsoft.com/office/drawing/2014/main" id="{37490100-F374-4988-A79A-C66D3EB552A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B64A8C8-0DA1-4710-9B76-3EEB57F42811}"/>
              </a:ext>
            </a:extLst>
          </p:cNvPr>
          <p:cNvSpPr>
            <a:spLocks noGrp="1"/>
          </p:cNvSpPr>
          <p:nvPr>
            <p:ph type="sldNum" sz="quarter" idx="12"/>
          </p:nvPr>
        </p:nvSpPr>
        <p:spPr/>
        <p:txBody>
          <a:bodyPr/>
          <a:lstStyle/>
          <a:p>
            <a:fld id="{01F9006F-6C62-45B9-9A48-7ECA8270735B}" type="slidenum">
              <a:rPr lang="en-CA" smtClean="0"/>
              <a:t>‹#›</a:t>
            </a:fld>
            <a:endParaRPr lang="en-CA"/>
          </a:p>
        </p:txBody>
      </p:sp>
    </p:spTree>
    <p:extLst>
      <p:ext uri="{BB962C8B-B14F-4D97-AF65-F5344CB8AC3E}">
        <p14:creationId xmlns:p14="http://schemas.microsoft.com/office/powerpoint/2010/main" val="2863513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35948-D375-48CD-B7B5-4203B396BC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D8AC912-75D7-404E-A567-1F98B02835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215F3C-27A8-463C-B397-10F9984C5EEE}"/>
              </a:ext>
            </a:extLst>
          </p:cNvPr>
          <p:cNvSpPr>
            <a:spLocks noGrp="1"/>
          </p:cNvSpPr>
          <p:nvPr>
            <p:ph type="dt" sz="half" idx="10"/>
          </p:nvPr>
        </p:nvSpPr>
        <p:spPr/>
        <p:txBody>
          <a:bodyPr/>
          <a:lstStyle/>
          <a:p>
            <a:fld id="{6429CC3D-FC1F-43C5-9C8A-EAEE00FE899C}" type="datetimeFigureOut">
              <a:rPr lang="en-CA" smtClean="0"/>
              <a:t>2018-05-13</a:t>
            </a:fld>
            <a:endParaRPr lang="en-CA"/>
          </a:p>
        </p:txBody>
      </p:sp>
      <p:sp>
        <p:nvSpPr>
          <p:cNvPr id="5" name="Footer Placeholder 4">
            <a:extLst>
              <a:ext uri="{FF2B5EF4-FFF2-40B4-BE49-F238E27FC236}">
                <a16:creationId xmlns:a16="http://schemas.microsoft.com/office/drawing/2014/main" id="{0412871F-1998-43CB-8179-D372ADD3206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A194B65-124C-43F7-A73D-80CB41E73336}"/>
              </a:ext>
            </a:extLst>
          </p:cNvPr>
          <p:cNvSpPr>
            <a:spLocks noGrp="1"/>
          </p:cNvSpPr>
          <p:nvPr>
            <p:ph type="sldNum" sz="quarter" idx="12"/>
          </p:nvPr>
        </p:nvSpPr>
        <p:spPr/>
        <p:txBody>
          <a:bodyPr/>
          <a:lstStyle/>
          <a:p>
            <a:fld id="{01F9006F-6C62-45B9-9A48-7ECA8270735B}" type="slidenum">
              <a:rPr lang="en-CA" smtClean="0"/>
              <a:t>‹#›</a:t>
            </a:fld>
            <a:endParaRPr lang="en-CA"/>
          </a:p>
        </p:txBody>
      </p:sp>
    </p:spTree>
    <p:extLst>
      <p:ext uri="{BB962C8B-B14F-4D97-AF65-F5344CB8AC3E}">
        <p14:creationId xmlns:p14="http://schemas.microsoft.com/office/powerpoint/2010/main" val="4104336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A1207-7272-4BC1-97F6-161AB33AE0D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42CDAEA-4371-4699-8CBB-98DE9DA11FB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AA9E302-CBE7-46F1-9E44-5569750B817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38E2BD4-9DA3-46FA-8ACB-78BBEDACA91F}"/>
              </a:ext>
            </a:extLst>
          </p:cNvPr>
          <p:cNvSpPr>
            <a:spLocks noGrp="1"/>
          </p:cNvSpPr>
          <p:nvPr>
            <p:ph type="dt" sz="half" idx="10"/>
          </p:nvPr>
        </p:nvSpPr>
        <p:spPr/>
        <p:txBody>
          <a:bodyPr/>
          <a:lstStyle/>
          <a:p>
            <a:fld id="{6429CC3D-FC1F-43C5-9C8A-EAEE00FE899C}" type="datetimeFigureOut">
              <a:rPr lang="en-CA" smtClean="0"/>
              <a:t>2018-05-13</a:t>
            </a:fld>
            <a:endParaRPr lang="en-CA"/>
          </a:p>
        </p:txBody>
      </p:sp>
      <p:sp>
        <p:nvSpPr>
          <p:cNvPr id="6" name="Footer Placeholder 5">
            <a:extLst>
              <a:ext uri="{FF2B5EF4-FFF2-40B4-BE49-F238E27FC236}">
                <a16:creationId xmlns:a16="http://schemas.microsoft.com/office/drawing/2014/main" id="{15F9B3DD-9327-49D1-B70A-1CF9783F3EA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2FEFDCB-8659-478C-9BA3-15A9ABC47931}"/>
              </a:ext>
            </a:extLst>
          </p:cNvPr>
          <p:cNvSpPr>
            <a:spLocks noGrp="1"/>
          </p:cNvSpPr>
          <p:nvPr>
            <p:ph type="sldNum" sz="quarter" idx="12"/>
          </p:nvPr>
        </p:nvSpPr>
        <p:spPr/>
        <p:txBody>
          <a:bodyPr/>
          <a:lstStyle/>
          <a:p>
            <a:fld id="{01F9006F-6C62-45B9-9A48-7ECA8270735B}" type="slidenum">
              <a:rPr lang="en-CA" smtClean="0"/>
              <a:t>‹#›</a:t>
            </a:fld>
            <a:endParaRPr lang="en-CA"/>
          </a:p>
        </p:txBody>
      </p:sp>
    </p:spTree>
    <p:extLst>
      <p:ext uri="{BB962C8B-B14F-4D97-AF65-F5344CB8AC3E}">
        <p14:creationId xmlns:p14="http://schemas.microsoft.com/office/powerpoint/2010/main" val="3065515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67375-94E5-445E-8DDB-CD160FE2515D}"/>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EF5C2F1-4167-43E0-994B-653FC0DDCC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79F099A-AC5A-46C0-AFB3-89B51F2EB23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9B589542-6757-4928-9826-2CDDF18CF3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A9AD3CC-0B49-4CA5-9E49-70EAE5CEF06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469639E6-3076-4ED2-BF89-B252C495D120}"/>
              </a:ext>
            </a:extLst>
          </p:cNvPr>
          <p:cNvSpPr>
            <a:spLocks noGrp="1"/>
          </p:cNvSpPr>
          <p:nvPr>
            <p:ph type="dt" sz="half" idx="10"/>
          </p:nvPr>
        </p:nvSpPr>
        <p:spPr/>
        <p:txBody>
          <a:bodyPr/>
          <a:lstStyle/>
          <a:p>
            <a:fld id="{6429CC3D-FC1F-43C5-9C8A-EAEE00FE899C}" type="datetimeFigureOut">
              <a:rPr lang="en-CA" smtClean="0"/>
              <a:t>2018-05-13</a:t>
            </a:fld>
            <a:endParaRPr lang="en-CA"/>
          </a:p>
        </p:txBody>
      </p:sp>
      <p:sp>
        <p:nvSpPr>
          <p:cNvPr id="8" name="Footer Placeholder 7">
            <a:extLst>
              <a:ext uri="{FF2B5EF4-FFF2-40B4-BE49-F238E27FC236}">
                <a16:creationId xmlns:a16="http://schemas.microsoft.com/office/drawing/2014/main" id="{724AE9E7-B18F-4A32-8561-8D496D9C99F1}"/>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7C4AF12D-9B6B-4A0A-8694-45759CBDCC6B}"/>
              </a:ext>
            </a:extLst>
          </p:cNvPr>
          <p:cNvSpPr>
            <a:spLocks noGrp="1"/>
          </p:cNvSpPr>
          <p:nvPr>
            <p:ph type="sldNum" sz="quarter" idx="12"/>
          </p:nvPr>
        </p:nvSpPr>
        <p:spPr/>
        <p:txBody>
          <a:bodyPr/>
          <a:lstStyle/>
          <a:p>
            <a:fld id="{01F9006F-6C62-45B9-9A48-7ECA8270735B}" type="slidenum">
              <a:rPr lang="en-CA" smtClean="0"/>
              <a:t>‹#›</a:t>
            </a:fld>
            <a:endParaRPr lang="en-CA"/>
          </a:p>
        </p:txBody>
      </p:sp>
    </p:spTree>
    <p:extLst>
      <p:ext uri="{BB962C8B-B14F-4D97-AF65-F5344CB8AC3E}">
        <p14:creationId xmlns:p14="http://schemas.microsoft.com/office/powerpoint/2010/main" val="1582380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99217-8DFD-4001-AA92-4CB585B4FF11}"/>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24A31ED1-EE87-40E2-8390-12AFCFE46025}"/>
              </a:ext>
            </a:extLst>
          </p:cNvPr>
          <p:cNvSpPr>
            <a:spLocks noGrp="1"/>
          </p:cNvSpPr>
          <p:nvPr>
            <p:ph type="dt" sz="half" idx="10"/>
          </p:nvPr>
        </p:nvSpPr>
        <p:spPr/>
        <p:txBody>
          <a:bodyPr/>
          <a:lstStyle/>
          <a:p>
            <a:fld id="{6429CC3D-FC1F-43C5-9C8A-EAEE00FE899C}" type="datetimeFigureOut">
              <a:rPr lang="en-CA" smtClean="0"/>
              <a:t>2018-05-13</a:t>
            </a:fld>
            <a:endParaRPr lang="en-CA"/>
          </a:p>
        </p:txBody>
      </p:sp>
      <p:sp>
        <p:nvSpPr>
          <p:cNvPr id="4" name="Footer Placeholder 3">
            <a:extLst>
              <a:ext uri="{FF2B5EF4-FFF2-40B4-BE49-F238E27FC236}">
                <a16:creationId xmlns:a16="http://schemas.microsoft.com/office/drawing/2014/main" id="{4ACD0DA3-2C4F-4C68-B811-001A4EE14948}"/>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B1EE040C-6E7B-4266-9F11-7617C901AAA1}"/>
              </a:ext>
            </a:extLst>
          </p:cNvPr>
          <p:cNvSpPr>
            <a:spLocks noGrp="1"/>
          </p:cNvSpPr>
          <p:nvPr>
            <p:ph type="sldNum" sz="quarter" idx="12"/>
          </p:nvPr>
        </p:nvSpPr>
        <p:spPr/>
        <p:txBody>
          <a:bodyPr/>
          <a:lstStyle/>
          <a:p>
            <a:fld id="{01F9006F-6C62-45B9-9A48-7ECA8270735B}" type="slidenum">
              <a:rPr lang="en-CA" smtClean="0"/>
              <a:t>‹#›</a:t>
            </a:fld>
            <a:endParaRPr lang="en-CA"/>
          </a:p>
        </p:txBody>
      </p:sp>
    </p:spTree>
    <p:extLst>
      <p:ext uri="{BB962C8B-B14F-4D97-AF65-F5344CB8AC3E}">
        <p14:creationId xmlns:p14="http://schemas.microsoft.com/office/powerpoint/2010/main" val="534545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0CD05-3D22-4640-8B0F-BF0EEDC115A6}"/>
              </a:ext>
            </a:extLst>
          </p:cNvPr>
          <p:cNvSpPr>
            <a:spLocks noGrp="1"/>
          </p:cNvSpPr>
          <p:nvPr>
            <p:ph type="dt" sz="half" idx="10"/>
          </p:nvPr>
        </p:nvSpPr>
        <p:spPr/>
        <p:txBody>
          <a:bodyPr/>
          <a:lstStyle/>
          <a:p>
            <a:fld id="{6429CC3D-FC1F-43C5-9C8A-EAEE00FE899C}" type="datetimeFigureOut">
              <a:rPr lang="en-CA" smtClean="0"/>
              <a:t>2018-05-13</a:t>
            </a:fld>
            <a:endParaRPr lang="en-CA"/>
          </a:p>
        </p:txBody>
      </p:sp>
      <p:sp>
        <p:nvSpPr>
          <p:cNvPr id="3" name="Footer Placeholder 2">
            <a:extLst>
              <a:ext uri="{FF2B5EF4-FFF2-40B4-BE49-F238E27FC236}">
                <a16:creationId xmlns:a16="http://schemas.microsoft.com/office/drawing/2014/main" id="{4C46E2F3-E8CE-4802-A7FF-1B592B4C4F19}"/>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838C0379-4232-4230-8B54-2F9D70C433A5}"/>
              </a:ext>
            </a:extLst>
          </p:cNvPr>
          <p:cNvSpPr>
            <a:spLocks noGrp="1"/>
          </p:cNvSpPr>
          <p:nvPr>
            <p:ph type="sldNum" sz="quarter" idx="12"/>
          </p:nvPr>
        </p:nvSpPr>
        <p:spPr/>
        <p:txBody>
          <a:bodyPr/>
          <a:lstStyle/>
          <a:p>
            <a:fld id="{01F9006F-6C62-45B9-9A48-7ECA8270735B}" type="slidenum">
              <a:rPr lang="en-CA" smtClean="0"/>
              <a:t>‹#›</a:t>
            </a:fld>
            <a:endParaRPr lang="en-CA"/>
          </a:p>
        </p:txBody>
      </p:sp>
    </p:spTree>
    <p:extLst>
      <p:ext uri="{BB962C8B-B14F-4D97-AF65-F5344CB8AC3E}">
        <p14:creationId xmlns:p14="http://schemas.microsoft.com/office/powerpoint/2010/main" val="3207936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32B47-82A7-410E-B28F-39EF8C8E1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47CBA9E2-7F29-48C3-81B7-0CBB99B50D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9330B67-B136-43D8-B6F3-F82E0C570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25D266-FDB9-4C00-B177-77AFA17191BF}"/>
              </a:ext>
            </a:extLst>
          </p:cNvPr>
          <p:cNvSpPr>
            <a:spLocks noGrp="1"/>
          </p:cNvSpPr>
          <p:nvPr>
            <p:ph type="dt" sz="half" idx="10"/>
          </p:nvPr>
        </p:nvSpPr>
        <p:spPr/>
        <p:txBody>
          <a:bodyPr/>
          <a:lstStyle/>
          <a:p>
            <a:fld id="{6429CC3D-FC1F-43C5-9C8A-EAEE00FE899C}" type="datetimeFigureOut">
              <a:rPr lang="en-CA" smtClean="0"/>
              <a:t>2018-05-13</a:t>
            </a:fld>
            <a:endParaRPr lang="en-CA"/>
          </a:p>
        </p:txBody>
      </p:sp>
      <p:sp>
        <p:nvSpPr>
          <p:cNvPr id="6" name="Footer Placeholder 5">
            <a:extLst>
              <a:ext uri="{FF2B5EF4-FFF2-40B4-BE49-F238E27FC236}">
                <a16:creationId xmlns:a16="http://schemas.microsoft.com/office/drawing/2014/main" id="{DCA74210-D8AC-4BFD-B217-C0159A00DE3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81C8DAD-3694-4072-9A31-CF047EBF00AD}"/>
              </a:ext>
            </a:extLst>
          </p:cNvPr>
          <p:cNvSpPr>
            <a:spLocks noGrp="1"/>
          </p:cNvSpPr>
          <p:nvPr>
            <p:ph type="sldNum" sz="quarter" idx="12"/>
          </p:nvPr>
        </p:nvSpPr>
        <p:spPr/>
        <p:txBody>
          <a:bodyPr/>
          <a:lstStyle/>
          <a:p>
            <a:fld id="{01F9006F-6C62-45B9-9A48-7ECA8270735B}" type="slidenum">
              <a:rPr lang="en-CA" smtClean="0"/>
              <a:t>‹#›</a:t>
            </a:fld>
            <a:endParaRPr lang="en-CA"/>
          </a:p>
        </p:txBody>
      </p:sp>
    </p:spTree>
    <p:extLst>
      <p:ext uri="{BB962C8B-B14F-4D97-AF65-F5344CB8AC3E}">
        <p14:creationId xmlns:p14="http://schemas.microsoft.com/office/powerpoint/2010/main" val="3489626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434F3-B40D-4890-B6C5-89CFB176AC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CCA5B48-193A-46FB-99A3-D373A8434E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F3CF7D41-5364-4C15-B58A-130E767823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1175E7A-B31D-45C5-BF11-804976B4316F}"/>
              </a:ext>
            </a:extLst>
          </p:cNvPr>
          <p:cNvSpPr>
            <a:spLocks noGrp="1"/>
          </p:cNvSpPr>
          <p:nvPr>
            <p:ph type="dt" sz="half" idx="10"/>
          </p:nvPr>
        </p:nvSpPr>
        <p:spPr/>
        <p:txBody>
          <a:bodyPr/>
          <a:lstStyle/>
          <a:p>
            <a:fld id="{6429CC3D-FC1F-43C5-9C8A-EAEE00FE899C}" type="datetimeFigureOut">
              <a:rPr lang="en-CA" smtClean="0"/>
              <a:t>2018-05-13</a:t>
            </a:fld>
            <a:endParaRPr lang="en-CA"/>
          </a:p>
        </p:txBody>
      </p:sp>
      <p:sp>
        <p:nvSpPr>
          <p:cNvPr id="6" name="Footer Placeholder 5">
            <a:extLst>
              <a:ext uri="{FF2B5EF4-FFF2-40B4-BE49-F238E27FC236}">
                <a16:creationId xmlns:a16="http://schemas.microsoft.com/office/drawing/2014/main" id="{6472DFB3-575B-4E59-BDB6-A14430CFC81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E581820-FD93-4337-95FA-35CBB0B41FD4}"/>
              </a:ext>
            </a:extLst>
          </p:cNvPr>
          <p:cNvSpPr>
            <a:spLocks noGrp="1"/>
          </p:cNvSpPr>
          <p:nvPr>
            <p:ph type="sldNum" sz="quarter" idx="12"/>
          </p:nvPr>
        </p:nvSpPr>
        <p:spPr/>
        <p:txBody>
          <a:bodyPr/>
          <a:lstStyle/>
          <a:p>
            <a:fld id="{01F9006F-6C62-45B9-9A48-7ECA8270735B}" type="slidenum">
              <a:rPr lang="en-CA" smtClean="0"/>
              <a:t>‹#›</a:t>
            </a:fld>
            <a:endParaRPr lang="en-CA"/>
          </a:p>
        </p:txBody>
      </p:sp>
    </p:spTree>
    <p:extLst>
      <p:ext uri="{BB962C8B-B14F-4D97-AF65-F5344CB8AC3E}">
        <p14:creationId xmlns:p14="http://schemas.microsoft.com/office/powerpoint/2010/main" val="2289202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0935B4-CD28-4B77-9017-68B4C71AE4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961EFAB-3D2F-4EE6-905C-7531323048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6877051-5327-403D-8144-A660BA8569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29CC3D-FC1F-43C5-9C8A-EAEE00FE899C}" type="datetimeFigureOut">
              <a:rPr lang="en-CA" smtClean="0"/>
              <a:t>2018-05-13</a:t>
            </a:fld>
            <a:endParaRPr lang="en-CA"/>
          </a:p>
        </p:txBody>
      </p:sp>
      <p:sp>
        <p:nvSpPr>
          <p:cNvPr id="5" name="Footer Placeholder 4">
            <a:extLst>
              <a:ext uri="{FF2B5EF4-FFF2-40B4-BE49-F238E27FC236}">
                <a16:creationId xmlns:a16="http://schemas.microsoft.com/office/drawing/2014/main" id="{ADDC739B-DB4B-4512-9D6E-34E61E71DC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EDABFBE1-EEAF-454B-A46D-98D73F6CB6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F9006F-6C62-45B9-9A48-7ECA8270735B}" type="slidenum">
              <a:rPr lang="en-CA" smtClean="0"/>
              <a:t>‹#›</a:t>
            </a:fld>
            <a:endParaRPr lang="en-CA"/>
          </a:p>
        </p:txBody>
      </p:sp>
    </p:spTree>
    <p:extLst>
      <p:ext uri="{BB962C8B-B14F-4D97-AF65-F5344CB8AC3E}">
        <p14:creationId xmlns:p14="http://schemas.microsoft.com/office/powerpoint/2010/main" val="2745789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anada.ca/job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anada.ca/en/services/finance.html?utm_campaign=not-applicable&amp;utm_source=money_vanity-url&amp;utm_medium=vanity-ur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equifax.ca/"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www.transunion.ca/"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Picture 32">
            <a:extLst>
              <a:ext uri="{FF2B5EF4-FFF2-40B4-BE49-F238E27FC236}">
                <a16:creationId xmlns:a16="http://schemas.microsoft.com/office/drawing/2014/main" id="{FBBC3E98-8EF0-447C-B7C6-C5EBDB7C21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92" b="899"/>
          <a:stretch>
            <a:fillRect/>
          </a:stretch>
        </p:blipFill>
        <p:spPr bwMode="auto">
          <a:xfrm>
            <a:off x="1179463" y="0"/>
            <a:ext cx="9833075"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ext Box 2">
            <a:extLst>
              <a:ext uri="{FF2B5EF4-FFF2-40B4-BE49-F238E27FC236}">
                <a16:creationId xmlns:a16="http://schemas.microsoft.com/office/drawing/2014/main" id="{00DAF710-236F-4B16-8CE1-471606A2605E}"/>
              </a:ext>
            </a:extLst>
          </p:cNvPr>
          <p:cNvSpPr txBox="1">
            <a:spLocks noChangeArrowheads="1"/>
          </p:cNvSpPr>
          <p:nvPr/>
        </p:nvSpPr>
        <p:spPr bwMode="auto">
          <a:xfrm>
            <a:off x="1393776" y="5643563"/>
            <a:ext cx="428625" cy="30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406"/>
              <a:t>E1</a:t>
            </a:r>
            <a:endParaRPr lang="en-US" altLang="en-US" sz="2250"/>
          </a:p>
        </p:txBody>
      </p:sp>
    </p:spTree>
    <p:extLst>
      <p:ext uri="{BB962C8B-B14F-4D97-AF65-F5344CB8AC3E}">
        <p14:creationId xmlns:p14="http://schemas.microsoft.com/office/powerpoint/2010/main" val="2625579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3117851" y="2449513"/>
            <a:ext cx="622776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r>
              <a:rPr lang="en-US" altLang="en-US"/>
              <a:t>Paying your credit card bill just a couple of days after the due date won't affect your credit report. </a:t>
            </a:r>
          </a:p>
          <a:p>
            <a:endParaRPr lang="en-US" altLang="en-US"/>
          </a:p>
          <a:p>
            <a:r>
              <a:rPr lang="en-US" altLang="en-US"/>
              <a:t>True or false?</a:t>
            </a:r>
          </a:p>
        </p:txBody>
      </p:sp>
      <p:sp>
        <p:nvSpPr>
          <p:cNvPr id="37891" name="Text Box 6"/>
          <p:cNvSpPr txBox="1">
            <a:spLocks noChangeArrowheads="1"/>
          </p:cNvSpPr>
          <p:nvPr/>
        </p:nvSpPr>
        <p:spPr bwMode="auto">
          <a:xfrm>
            <a:off x="9969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C8B63A70-AC9F-46EB-9A09-731C2A9E5A88}" type="slidenum">
              <a:rPr lang="en-US" altLang="en-US" sz="1600">
                <a:solidFill>
                  <a:srgbClr val="FF8000"/>
                </a:solidFill>
                <a:latin typeface="Arial Black" pitchFamily="34" charset="0"/>
              </a:rPr>
              <a:pPr algn="ctr">
                <a:spcBef>
                  <a:spcPct val="50000"/>
                </a:spcBef>
              </a:pPr>
              <a:t>10</a:t>
            </a:fld>
            <a:endParaRPr lang="en-US" altLang="en-US"/>
          </a:p>
        </p:txBody>
      </p:sp>
      <p:sp>
        <p:nvSpPr>
          <p:cNvPr id="37892" name="TextBox 6"/>
          <p:cNvSpPr txBox="1">
            <a:spLocks noChangeArrowheads="1"/>
          </p:cNvSpPr>
          <p:nvPr/>
        </p:nvSpPr>
        <p:spPr bwMode="auto">
          <a:xfrm>
            <a:off x="2063751" y="339726"/>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dirty="0">
                <a:solidFill>
                  <a:srgbClr val="EC8203"/>
                </a:solidFill>
              </a:rPr>
              <a:t>CREDIT AND DEBT MANAGEMENT</a:t>
            </a:r>
          </a:p>
        </p:txBody>
      </p:sp>
    </p:spTree>
    <p:extLst>
      <p:ext uri="{BB962C8B-B14F-4D97-AF65-F5344CB8AC3E}">
        <p14:creationId xmlns:p14="http://schemas.microsoft.com/office/powerpoint/2010/main" val="2839495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6"/>
          <p:cNvSpPr txBox="1">
            <a:spLocks noChangeArrowheads="1"/>
          </p:cNvSpPr>
          <p:nvPr/>
        </p:nvSpPr>
        <p:spPr bwMode="auto">
          <a:xfrm>
            <a:off x="9969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A3DC9227-B47C-444F-B174-99C6864F6A79}" type="slidenum">
              <a:rPr lang="en-US" altLang="en-US" sz="1600">
                <a:solidFill>
                  <a:srgbClr val="FF8000"/>
                </a:solidFill>
                <a:latin typeface="Arial Black" pitchFamily="34" charset="0"/>
              </a:rPr>
              <a:pPr algn="ctr">
                <a:spcBef>
                  <a:spcPct val="50000"/>
                </a:spcBef>
              </a:pPr>
              <a:t>11</a:t>
            </a:fld>
            <a:endParaRPr lang="en-US" altLang="en-US"/>
          </a:p>
        </p:txBody>
      </p:sp>
      <p:sp>
        <p:nvSpPr>
          <p:cNvPr id="38915" name="Rectangle 4"/>
          <p:cNvSpPr>
            <a:spLocks noChangeArrowheads="1"/>
          </p:cNvSpPr>
          <p:nvPr/>
        </p:nvSpPr>
        <p:spPr bwMode="auto">
          <a:xfrm>
            <a:off x="3136900" y="2268538"/>
            <a:ext cx="61849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r>
              <a:rPr lang="en-US" altLang="en-US"/>
              <a:t>All credit cards have the same grace period (also known as an interest-free period).</a:t>
            </a:r>
          </a:p>
          <a:p>
            <a:endParaRPr lang="en-US" altLang="en-US"/>
          </a:p>
          <a:p>
            <a:r>
              <a:rPr lang="en-US" altLang="en-US"/>
              <a:t>True or false?</a:t>
            </a:r>
          </a:p>
        </p:txBody>
      </p:sp>
      <p:sp>
        <p:nvSpPr>
          <p:cNvPr id="38916" name="TextBox 6"/>
          <p:cNvSpPr txBox="1">
            <a:spLocks noChangeArrowheads="1"/>
          </p:cNvSpPr>
          <p:nvPr/>
        </p:nvSpPr>
        <p:spPr bwMode="auto">
          <a:xfrm>
            <a:off x="2063751" y="339726"/>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dirty="0">
                <a:solidFill>
                  <a:srgbClr val="EC8203"/>
                </a:solidFill>
              </a:rPr>
              <a:t>CREDIT AND DEBT MANAGEMENT</a:t>
            </a:r>
          </a:p>
        </p:txBody>
      </p:sp>
    </p:spTree>
    <p:extLst>
      <p:ext uri="{BB962C8B-B14F-4D97-AF65-F5344CB8AC3E}">
        <p14:creationId xmlns:p14="http://schemas.microsoft.com/office/powerpoint/2010/main" val="334644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p:cNvSpPr txBox="1">
            <a:spLocks noChangeArrowheads="1"/>
          </p:cNvSpPr>
          <p:nvPr/>
        </p:nvSpPr>
        <p:spPr bwMode="auto">
          <a:xfrm>
            <a:off x="2641601" y="2309813"/>
            <a:ext cx="726281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r>
              <a:rPr lang="en-US" altLang="en-US"/>
              <a:t>Last month, your credit card balance was zero. This month, your statement shows that you made a $500 purchase. If you pay off $400 by the due date, you will be charged interest only on the $100 left to pay.</a:t>
            </a:r>
          </a:p>
          <a:p>
            <a:endParaRPr lang="en-US" altLang="en-US"/>
          </a:p>
          <a:p>
            <a:r>
              <a:rPr lang="en-US" altLang="en-US"/>
              <a:t>True or false?</a:t>
            </a:r>
          </a:p>
        </p:txBody>
      </p:sp>
      <p:sp>
        <p:nvSpPr>
          <p:cNvPr id="39939" name="Text Box 5"/>
          <p:cNvSpPr txBox="1">
            <a:spLocks noChangeArrowheads="1"/>
          </p:cNvSpPr>
          <p:nvPr/>
        </p:nvSpPr>
        <p:spPr bwMode="auto">
          <a:xfrm>
            <a:off x="9969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061B7953-FD41-4196-8C69-A1CAA7B3B5B7}" type="slidenum">
              <a:rPr lang="en-US" altLang="en-US" sz="1600">
                <a:solidFill>
                  <a:srgbClr val="FF8000"/>
                </a:solidFill>
                <a:latin typeface="Arial Black" pitchFamily="34" charset="0"/>
              </a:rPr>
              <a:pPr algn="ctr">
                <a:spcBef>
                  <a:spcPct val="50000"/>
                </a:spcBef>
              </a:pPr>
              <a:t>12</a:t>
            </a:fld>
            <a:endParaRPr lang="en-US" altLang="en-US"/>
          </a:p>
        </p:txBody>
      </p:sp>
      <p:sp>
        <p:nvSpPr>
          <p:cNvPr id="39940" name="TextBox 6"/>
          <p:cNvSpPr txBox="1">
            <a:spLocks noChangeArrowheads="1"/>
          </p:cNvSpPr>
          <p:nvPr/>
        </p:nvSpPr>
        <p:spPr bwMode="auto">
          <a:xfrm>
            <a:off x="2063751" y="339726"/>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dirty="0">
                <a:solidFill>
                  <a:srgbClr val="EC8203"/>
                </a:solidFill>
              </a:rPr>
              <a:t>CREDIT AND DEBT MANAGEMENT</a:t>
            </a:r>
          </a:p>
        </p:txBody>
      </p:sp>
    </p:spTree>
    <p:extLst>
      <p:ext uri="{BB962C8B-B14F-4D97-AF65-F5344CB8AC3E}">
        <p14:creationId xmlns:p14="http://schemas.microsoft.com/office/powerpoint/2010/main" val="799062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5"/>
          <p:cNvSpPr txBox="1">
            <a:spLocks noChangeArrowheads="1"/>
          </p:cNvSpPr>
          <p:nvPr/>
        </p:nvSpPr>
        <p:spPr bwMode="auto">
          <a:xfrm>
            <a:off x="9969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1220293E-EF43-47CF-BF7D-6D11608B7BAD}" type="slidenum">
              <a:rPr lang="en-US" altLang="en-US" sz="1600">
                <a:solidFill>
                  <a:srgbClr val="FF8000"/>
                </a:solidFill>
                <a:latin typeface="Arial Black" pitchFamily="34" charset="0"/>
              </a:rPr>
              <a:pPr algn="ctr">
                <a:spcBef>
                  <a:spcPct val="50000"/>
                </a:spcBef>
              </a:pPr>
              <a:t>13</a:t>
            </a:fld>
            <a:endParaRPr lang="en-US" altLang="en-US"/>
          </a:p>
        </p:txBody>
      </p:sp>
      <p:sp>
        <p:nvSpPr>
          <p:cNvPr id="91139" name="Rectangle 4"/>
          <p:cNvSpPr>
            <a:spLocks noChangeArrowheads="1"/>
          </p:cNvSpPr>
          <p:nvPr/>
        </p:nvSpPr>
        <p:spPr bwMode="auto">
          <a:xfrm>
            <a:off x="2400300" y="2198688"/>
            <a:ext cx="7581900" cy="1477328"/>
          </a:xfrm>
          <a:prstGeom prst="rect">
            <a:avLst/>
          </a:prstGeom>
          <a:noFill/>
          <a:ln w="9525">
            <a:noFill/>
            <a:miter lim="800000"/>
            <a:headEnd/>
            <a:tailEnd/>
          </a:ln>
        </p:spPr>
        <p:txBody>
          <a:bodyPr>
            <a:spAutoFit/>
          </a:bodyPr>
          <a:lstStyle/>
          <a:p>
            <a:pPr eaLnBrk="0" hangingPunct="0">
              <a:defRPr/>
            </a:pPr>
            <a:r>
              <a:rPr lang="en-US" dirty="0">
                <a:ea typeface="ヒラギノ角ゴ Pro W3" pitchFamily="-123" charset="-128"/>
                <a:cs typeface="ヒラギノ角ゴ Pro W3" pitchFamily="-123" charset="-128"/>
              </a:rPr>
              <a:t>If you use your credit card to take money out as a “cash advance,” you don’t have to pay interest on the amount you’ve withdrawn as long as you pay your credit card bill in full by the due date on your statement.</a:t>
            </a:r>
          </a:p>
          <a:p>
            <a:pPr eaLnBrk="0" hangingPunct="0">
              <a:defRPr/>
            </a:pPr>
            <a:endParaRPr lang="en-US" dirty="0">
              <a:ea typeface="ヒラギノ角ゴ Pro W3" pitchFamily="-123" charset="-128"/>
              <a:cs typeface="ヒラギノ角ゴ Pro W3" pitchFamily="-123" charset="-128"/>
            </a:endParaRPr>
          </a:p>
          <a:p>
            <a:pPr eaLnBrk="0" hangingPunct="0">
              <a:defRPr/>
            </a:pPr>
            <a:r>
              <a:rPr lang="en-US" dirty="0">
                <a:ea typeface="ヒラギノ角ゴ Pro W3" pitchFamily="-123" charset="-128"/>
                <a:cs typeface="ヒラギノ角ゴ Pro W3" pitchFamily="-123" charset="-128"/>
              </a:rPr>
              <a:t>True or false?</a:t>
            </a:r>
          </a:p>
        </p:txBody>
      </p:sp>
      <p:sp>
        <p:nvSpPr>
          <p:cNvPr id="40964" name="TextBox 6"/>
          <p:cNvSpPr txBox="1">
            <a:spLocks noChangeArrowheads="1"/>
          </p:cNvSpPr>
          <p:nvPr/>
        </p:nvSpPr>
        <p:spPr bwMode="auto">
          <a:xfrm>
            <a:off x="2063751" y="339726"/>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dirty="0">
                <a:solidFill>
                  <a:srgbClr val="EC8203"/>
                </a:solidFill>
              </a:rPr>
              <a:t>CREDIT AND DEBT MANAGEMENT</a:t>
            </a:r>
          </a:p>
        </p:txBody>
      </p:sp>
    </p:spTree>
    <p:extLst>
      <p:ext uri="{BB962C8B-B14F-4D97-AF65-F5344CB8AC3E}">
        <p14:creationId xmlns:p14="http://schemas.microsoft.com/office/powerpoint/2010/main" val="900834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3"/>
          <p:cNvSpPr txBox="1">
            <a:spLocks noChangeArrowheads="1"/>
          </p:cNvSpPr>
          <p:nvPr/>
        </p:nvSpPr>
        <p:spPr bwMode="auto">
          <a:xfrm>
            <a:off x="3790951" y="1331914"/>
            <a:ext cx="6227763"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r>
              <a:rPr lang="en-US" altLang="en-US" dirty="0"/>
              <a:t>Without a good credit history</a:t>
            </a:r>
            <a:r>
              <a:rPr lang="en-US" altLang="en-US" dirty="0">
                <a:latin typeface="HelveticaNeueLT Pro 55 Roman"/>
              </a:rPr>
              <a:t>…</a:t>
            </a:r>
            <a:endParaRPr lang="en-US" altLang="en-US" dirty="0"/>
          </a:p>
          <a:p>
            <a:endParaRPr lang="en-CA" altLang="en-US" dirty="0"/>
          </a:p>
          <a:p>
            <a:pPr>
              <a:lnSpc>
                <a:spcPct val="110000"/>
              </a:lnSpc>
              <a:buFont typeface="+mj-lt"/>
              <a:buAutoNum type="arabicPeriod"/>
            </a:pPr>
            <a:r>
              <a:rPr lang="en-CA" altLang="en-US" dirty="0"/>
              <a:t>Your bank may charge you higher </a:t>
            </a:r>
            <a:br>
              <a:rPr lang="en-CA" altLang="en-US" dirty="0"/>
            </a:br>
            <a:r>
              <a:rPr lang="en-CA" altLang="en-US" dirty="0"/>
              <a:t>interest rates on a personal loan for a car, house, etc.</a:t>
            </a:r>
          </a:p>
          <a:p>
            <a:pPr>
              <a:lnSpc>
                <a:spcPct val="110000"/>
              </a:lnSpc>
              <a:buFont typeface="+mj-lt"/>
              <a:buAutoNum type="arabicPeriod"/>
            </a:pPr>
            <a:r>
              <a:rPr lang="en-CA" altLang="en-US" dirty="0"/>
              <a:t>Your bank may refuse to give you a loan.</a:t>
            </a:r>
          </a:p>
          <a:p>
            <a:pPr>
              <a:lnSpc>
                <a:spcPct val="110000"/>
              </a:lnSpc>
              <a:buFont typeface="+mj-lt"/>
              <a:buAutoNum type="arabicPeriod"/>
            </a:pPr>
            <a:r>
              <a:rPr lang="en-CA" altLang="en-US" dirty="0"/>
              <a:t>You might not be able to get a lease on </a:t>
            </a:r>
            <a:br>
              <a:rPr lang="en-CA" altLang="en-US" dirty="0"/>
            </a:br>
            <a:r>
              <a:rPr lang="en-CA" altLang="en-US" dirty="0"/>
              <a:t>an apartment.</a:t>
            </a:r>
          </a:p>
          <a:p>
            <a:pPr>
              <a:lnSpc>
                <a:spcPct val="110000"/>
              </a:lnSpc>
              <a:buFont typeface="+mj-lt"/>
              <a:buAutoNum type="arabicPeriod"/>
            </a:pPr>
            <a:r>
              <a:rPr lang="en-CA" altLang="en-US" dirty="0"/>
              <a:t>A and B only.</a:t>
            </a:r>
          </a:p>
          <a:p>
            <a:pPr>
              <a:lnSpc>
                <a:spcPct val="110000"/>
              </a:lnSpc>
              <a:buFont typeface="+mj-lt"/>
              <a:buAutoNum type="arabicPeriod"/>
            </a:pPr>
            <a:r>
              <a:rPr lang="en-CA" altLang="en-US" dirty="0"/>
              <a:t>All of the above.</a:t>
            </a:r>
          </a:p>
        </p:txBody>
      </p:sp>
      <p:sp>
        <p:nvSpPr>
          <p:cNvPr id="41987" name="Text Box 5"/>
          <p:cNvSpPr txBox="1">
            <a:spLocks noChangeArrowheads="1"/>
          </p:cNvSpPr>
          <p:nvPr/>
        </p:nvSpPr>
        <p:spPr bwMode="auto">
          <a:xfrm>
            <a:off x="9969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5262E4E4-D465-43E7-A57A-EFC5F89830ED}" type="slidenum">
              <a:rPr lang="en-US" altLang="en-US" sz="1600">
                <a:solidFill>
                  <a:srgbClr val="FF8000"/>
                </a:solidFill>
                <a:latin typeface="Arial Black" pitchFamily="34" charset="0"/>
              </a:rPr>
              <a:pPr algn="ctr">
                <a:spcBef>
                  <a:spcPct val="50000"/>
                </a:spcBef>
              </a:pPr>
              <a:t>14</a:t>
            </a:fld>
            <a:endParaRPr lang="en-US" altLang="en-US"/>
          </a:p>
        </p:txBody>
      </p:sp>
      <p:sp>
        <p:nvSpPr>
          <p:cNvPr id="41988" name="TextBox 6"/>
          <p:cNvSpPr txBox="1">
            <a:spLocks noChangeArrowheads="1"/>
          </p:cNvSpPr>
          <p:nvPr/>
        </p:nvSpPr>
        <p:spPr bwMode="auto">
          <a:xfrm>
            <a:off x="2063751" y="339726"/>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dirty="0">
                <a:solidFill>
                  <a:srgbClr val="EC8203"/>
                </a:solidFill>
              </a:rPr>
              <a:t>CREDIT AND DEBT MANAGEMENT</a:t>
            </a:r>
          </a:p>
        </p:txBody>
      </p:sp>
    </p:spTree>
    <p:extLst>
      <p:ext uri="{BB962C8B-B14F-4D97-AF65-F5344CB8AC3E}">
        <p14:creationId xmlns:p14="http://schemas.microsoft.com/office/powerpoint/2010/main" val="3318429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3"/>
          <p:cNvSpPr txBox="1">
            <a:spLocks noChangeArrowheads="1"/>
          </p:cNvSpPr>
          <p:nvPr/>
        </p:nvSpPr>
        <p:spPr bwMode="auto">
          <a:xfrm>
            <a:off x="3790951" y="1331913"/>
            <a:ext cx="622776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buFontTx/>
              <a:buChar char="•"/>
            </a:pPr>
            <a:r>
              <a:rPr lang="en-US" altLang="en-US" dirty="0"/>
              <a:t>Pay the balance in full each month.</a:t>
            </a:r>
          </a:p>
          <a:p>
            <a:pPr>
              <a:buFontTx/>
              <a:buChar char="•"/>
            </a:pPr>
            <a:r>
              <a:rPr lang="en-US" altLang="en-US" dirty="0"/>
              <a:t>If you can</a:t>
            </a:r>
            <a:r>
              <a:rPr lang="en-US" altLang="en-US" dirty="0">
                <a:latin typeface="HelveticaNeueLT Pro 55 Roman"/>
              </a:rPr>
              <a:t>’</a:t>
            </a:r>
            <a:r>
              <a:rPr lang="en-US" altLang="en-US" dirty="0"/>
              <a:t>t pay it in full, pay as much </a:t>
            </a:r>
            <a:br>
              <a:rPr lang="en-US" altLang="en-US" dirty="0"/>
            </a:br>
            <a:r>
              <a:rPr lang="en-US" altLang="en-US" dirty="0"/>
              <a:t>as you can.</a:t>
            </a:r>
          </a:p>
          <a:p>
            <a:pPr>
              <a:buFontTx/>
              <a:buChar char="•"/>
            </a:pPr>
            <a:r>
              <a:rPr lang="en-US" altLang="en-US" dirty="0"/>
              <a:t>Don</a:t>
            </a:r>
            <a:r>
              <a:rPr lang="en-US" altLang="en-US" dirty="0">
                <a:latin typeface="HelveticaNeueLT Pro 55 Roman"/>
              </a:rPr>
              <a:t>’</a:t>
            </a:r>
            <a:r>
              <a:rPr lang="en-US" altLang="en-US" dirty="0"/>
              <a:t>t make only the minimum payment.</a:t>
            </a:r>
          </a:p>
          <a:p>
            <a:pPr>
              <a:buFontTx/>
              <a:buChar char="•"/>
            </a:pPr>
            <a:r>
              <a:rPr lang="en-US" altLang="en-US" dirty="0"/>
              <a:t>If you always carry a balance, get a </a:t>
            </a:r>
            <a:br>
              <a:rPr lang="en-US" altLang="en-US" dirty="0"/>
            </a:br>
            <a:r>
              <a:rPr lang="en-US" altLang="en-US" dirty="0"/>
              <a:t>low-rate card.</a:t>
            </a:r>
          </a:p>
          <a:p>
            <a:pPr>
              <a:buFontTx/>
              <a:buChar char="•"/>
            </a:pPr>
            <a:r>
              <a:rPr lang="en-US" altLang="en-US" dirty="0"/>
              <a:t>Transfer the balance to a line of credit </a:t>
            </a:r>
            <a:br>
              <a:rPr lang="en-US" altLang="en-US" dirty="0"/>
            </a:br>
            <a:r>
              <a:rPr lang="en-US" altLang="en-US" dirty="0"/>
              <a:t>with a lower rate.</a:t>
            </a:r>
          </a:p>
          <a:p>
            <a:pPr>
              <a:buFontTx/>
              <a:buChar char="•"/>
            </a:pPr>
            <a:r>
              <a:rPr lang="en-US" altLang="en-US" dirty="0"/>
              <a:t>Pay a few days before</a:t>
            </a:r>
            <a:r>
              <a:rPr lang="en-US" altLang="en-US" i="1" dirty="0"/>
              <a:t> </a:t>
            </a:r>
            <a:r>
              <a:rPr lang="en-US" altLang="en-US" dirty="0"/>
              <a:t>the due date.</a:t>
            </a:r>
            <a:endParaRPr lang="en-CA" altLang="en-US" dirty="0"/>
          </a:p>
        </p:txBody>
      </p:sp>
      <p:sp>
        <p:nvSpPr>
          <p:cNvPr id="43011" name="Rectangle 4"/>
          <p:cNvSpPr>
            <a:spLocks noChangeArrowheads="1"/>
          </p:cNvSpPr>
          <p:nvPr/>
        </p:nvSpPr>
        <p:spPr bwMode="auto">
          <a:xfrm>
            <a:off x="1873251" y="1273176"/>
            <a:ext cx="18399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How to stay out of trouble</a:t>
            </a:r>
          </a:p>
        </p:txBody>
      </p:sp>
      <p:sp>
        <p:nvSpPr>
          <p:cNvPr id="43012" name="Text Box 5"/>
          <p:cNvSpPr txBox="1">
            <a:spLocks noChangeArrowheads="1"/>
          </p:cNvSpPr>
          <p:nvPr/>
        </p:nvSpPr>
        <p:spPr bwMode="auto">
          <a:xfrm>
            <a:off x="9969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E40E33F7-04CF-4306-B942-1741BA391A08}" type="slidenum">
              <a:rPr lang="en-US" altLang="en-US" sz="1600">
                <a:solidFill>
                  <a:srgbClr val="FF8000"/>
                </a:solidFill>
                <a:latin typeface="Arial Black" pitchFamily="34" charset="0"/>
              </a:rPr>
              <a:pPr algn="ctr">
                <a:spcBef>
                  <a:spcPct val="50000"/>
                </a:spcBef>
              </a:pPr>
              <a:t>15</a:t>
            </a:fld>
            <a:endParaRPr lang="en-US" altLang="en-US"/>
          </a:p>
        </p:txBody>
      </p:sp>
      <p:sp>
        <p:nvSpPr>
          <p:cNvPr id="43013" name="TextBox 7"/>
          <p:cNvSpPr txBox="1">
            <a:spLocks noChangeArrowheads="1"/>
          </p:cNvSpPr>
          <p:nvPr/>
        </p:nvSpPr>
        <p:spPr bwMode="auto">
          <a:xfrm>
            <a:off x="2063751" y="339726"/>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dirty="0">
                <a:solidFill>
                  <a:srgbClr val="EC8203"/>
                </a:solidFill>
              </a:rPr>
              <a:t>CREDIT AND DEBT MANAGEMENT</a:t>
            </a:r>
          </a:p>
        </p:txBody>
      </p:sp>
    </p:spTree>
    <p:extLst>
      <p:ext uri="{BB962C8B-B14F-4D97-AF65-F5344CB8AC3E}">
        <p14:creationId xmlns:p14="http://schemas.microsoft.com/office/powerpoint/2010/main" val="3654762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3"/>
          <p:cNvSpPr txBox="1">
            <a:spLocks noChangeArrowheads="1"/>
          </p:cNvSpPr>
          <p:nvPr/>
        </p:nvSpPr>
        <p:spPr bwMode="auto">
          <a:xfrm>
            <a:off x="3790951" y="1331914"/>
            <a:ext cx="62277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buFontTx/>
              <a:buChar char="•"/>
            </a:pPr>
            <a:r>
              <a:rPr lang="en-US" altLang="en-US"/>
              <a:t>Initial balance: $3,000</a:t>
            </a:r>
          </a:p>
          <a:p>
            <a:pPr>
              <a:buFontTx/>
              <a:buChar char="•"/>
            </a:pPr>
            <a:r>
              <a:rPr lang="en-US" altLang="en-US"/>
              <a:t>Interest rate: 18%</a:t>
            </a:r>
            <a:endParaRPr lang="en-CA" altLang="en-US"/>
          </a:p>
        </p:txBody>
      </p:sp>
      <p:sp>
        <p:nvSpPr>
          <p:cNvPr id="44035" name="Rectangle 4"/>
          <p:cNvSpPr>
            <a:spLocks noChangeArrowheads="1"/>
          </p:cNvSpPr>
          <p:nvPr/>
        </p:nvSpPr>
        <p:spPr bwMode="auto">
          <a:xfrm>
            <a:off x="1873251" y="1273176"/>
            <a:ext cx="18399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Minimum vs. fixed payments</a:t>
            </a:r>
          </a:p>
        </p:txBody>
      </p:sp>
      <p:sp>
        <p:nvSpPr>
          <p:cNvPr id="44036" name="Text Box 5"/>
          <p:cNvSpPr txBox="1">
            <a:spLocks noChangeArrowheads="1"/>
          </p:cNvSpPr>
          <p:nvPr/>
        </p:nvSpPr>
        <p:spPr bwMode="auto">
          <a:xfrm>
            <a:off x="9969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82419ADF-29AD-41DE-B7CB-E65334DA4409}" type="slidenum">
              <a:rPr lang="en-US" altLang="en-US" sz="1600">
                <a:solidFill>
                  <a:srgbClr val="FF8000"/>
                </a:solidFill>
                <a:latin typeface="Arial Black" pitchFamily="34" charset="0"/>
              </a:rPr>
              <a:pPr algn="ctr">
                <a:spcBef>
                  <a:spcPct val="50000"/>
                </a:spcBef>
              </a:pPr>
              <a:t>16</a:t>
            </a:fld>
            <a:endParaRPr lang="en-US" altLang="en-US"/>
          </a:p>
        </p:txBody>
      </p:sp>
      <p:pic>
        <p:nvPicPr>
          <p:cNvPr id="44037" name="Picture 8" descr="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3200" y="2466975"/>
            <a:ext cx="5410200"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TextBox 8"/>
          <p:cNvSpPr txBox="1">
            <a:spLocks noChangeArrowheads="1"/>
          </p:cNvSpPr>
          <p:nvPr/>
        </p:nvSpPr>
        <p:spPr bwMode="auto">
          <a:xfrm>
            <a:off x="2063751" y="339726"/>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dirty="0">
                <a:solidFill>
                  <a:srgbClr val="EC8203"/>
                </a:solidFill>
              </a:rPr>
              <a:t>CREDIT AND DEBT MANAGEMENT</a:t>
            </a:r>
          </a:p>
        </p:txBody>
      </p:sp>
    </p:spTree>
    <p:extLst>
      <p:ext uri="{BB962C8B-B14F-4D97-AF65-F5344CB8AC3E}">
        <p14:creationId xmlns:p14="http://schemas.microsoft.com/office/powerpoint/2010/main" val="65345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5"/>
          <p:cNvSpPr txBox="1">
            <a:spLocks noChangeArrowheads="1"/>
          </p:cNvSpPr>
          <p:nvPr/>
        </p:nvSpPr>
        <p:spPr bwMode="auto">
          <a:xfrm>
            <a:off x="9969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BE7DEE14-B8AA-40B5-9411-035ABB1F1C00}" type="slidenum">
              <a:rPr lang="en-US" altLang="en-US" sz="1600">
                <a:solidFill>
                  <a:srgbClr val="FF8000"/>
                </a:solidFill>
                <a:latin typeface="Arial Black" pitchFamily="34" charset="0"/>
              </a:rPr>
              <a:pPr algn="ctr">
                <a:spcBef>
                  <a:spcPct val="50000"/>
                </a:spcBef>
              </a:pPr>
              <a:t>17</a:t>
            </a:fld>
            <a:endParaRPr lang="en-US" altLang="en-US"/>
          </a:p>
        </p:txBody>
      </p:sp>
      <p:sp>
        <p:nvSpPr>
          <p:cNvPr id="45060" name="Rectangle 4"/>
          <p:cNvSpPr>
            <a:spLocks noChangeArrowheads="1"/>
          </p:cNvSpPr>
          <p:nvPr/>
        </p:nvSpPr>
        <p:spPr bwMode="auto">
          <a:xfrm>
            <a:off x="1936751" y="1362076"/>
            <a:ext cx="18399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dirty="0"/>
              <a:t>Tips for managing debt</a:t>
            </a:r>
          </a:p>
        </p:txBody>
      </p:sp>
      <p:sp>
        <p:nvSpPr>
          <p:cNvPr id="45061" name="TextBox 7"/>
          <p:cNvSpPr txBox="1">
            <a:spLocks noChangeArrowheads="1"/>
          </p:cNvSpPr>
          <p:nvPr/>
        </p:nvSpPr>
        <p:spPr bwMode="auto">
          <a:xfrm>
            <a:off x="2063751" y="339726"/>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dirty="0">
                <a:solidFill>
                  <a:srgbClr val="EC8203"/>
                </a:solidFill>
              </a:rPr>
              <a:t>CREDIT AND DEBT MANAGEMENT</a:t>
            </a:r>
          </a:p>
        </p:txBody>
      </p:sp>
      <p:sp>
        <p:nvSpPr>
          <p:cNvPr id="6" name="Text Box 3"/>
          <p:cNvSpPr txBox="1">
            <a:spLocks noChangeArrowheads="1"/>
          </p:cNvSpPr>
          <p:nvPr/>
        </p:nvSpPr>
        <p:spPr bwMode="auto">
          <a:xfrm>
            <a:off x="3790951" y="1331913"/>
            <a:ext cx="622776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buFontTx/>
              <a:buChar char="•"/>
            </a:pPr>
            <a:r>
              <a:rPr lang="en-US" altLang="en-US" dirty="0"/>
              <a:t>Shop around.</a:t>
            </a:r>
          </a:p>
          <a:p>
            <a:pPr lvl="1">
              <a:buFontTx/>
              <a:buChar char="•"/>
            </a:pPr>
            <a:r>
              <a:rPr lang="en-US" altLang="en-US" dirty="0"/>
              <a:t>Compare interest rates. Don’t accept your first offer.</a:t>
            </a:r>
          </a:p>
          <a:p>
            <a:pPr>
              <a:buFontTx/>
              <a:buChar char="•"/>
            </a:pPr>
            <a:r>
              <a:rPr lang="en-US" altLang="en-US" dirty="0"/>
              <a:t>Keep within your budget.</a:t>
            </a:r>
          </a:p>
          <a:p>
            <a:pPr lvl="1">
              <a:buFontTx/>
              <a:buChar char="•"/>
            </a:pPr>
            <a:r>
              <a:rPr lang="en-US" altLang="en-US" dirty="0"/>
              <a:t>Borrow only what you can afford to pay back regularly and on time.</a:t>
            </a:r>
          </a:p>
          <a:p>
            <a:pPr>
              <a:buFontTx/>
              <a:buChar char="•"/>
            </a:pPr>
            <a:r>
              <a:rPr lang="en-US" altLang="en-US" dirty="0"/>
              <a:t>Pay back more and pay more often.</a:t>
            </a:r>
          </a:p>
          <a:p>
            <a:pPr lvl="1">
              <a:buFontTx/>
              <a:buChar char="•"/>
            </a:pPr>
            <a:r>
              <a:rPr lang="en-US" altLang="en-US" dirty="0"/>
              <a:t>Additional payments mean you’ll pay it off sooner and pay less interest. </a:t>
            </a:r>
          </a:p>
        </p:txBody>
      </p:sp>
    </p:spTree>
    <p:extLst>
      <p:ext uri="{BB962C8B-B14F-4D97-AF65-F5344CB8AC3E}">
        <p14:creationId xmlns:p14="http://schemas.microsoft.com/office/powerpoint/2010/main" val="1999775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3"/>
          <p:cNvSpPr txBox="1">
            <a:spLocks noChangeArrowheads="1"/>
          </p:cNvSpPr>
          <p:nvPr/>
        </p:nvSpPr>
        <p:spPr bwMode="auto">
          <a:xfrm>
            <a:off x="3575050" y="1306513"/>
            <a:ext cx="687705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685800" indent="-228600" eaLnBrk="0" hangingPunct="0">
              <a:defRPr sz="2400">
                <a:solidFill>
                  <a:schemeClr val="tx1"/>
                </a:solidFill>
                <a:latin typeface="Arial" pitchFamily="34" charset="0"/>
                <a:ea typeface="ヒラギノ角ゴ Pro W3"/>
                <a:cs typeface="ヒラギノ角ゴ Pro W3"/>
              </a:defRPr>
            </a:lvl2pPr>
            <a:lvl3pPr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buFontTx/>
              <a:buChar char="•"/>
            </a:pPr>
            <a:r>
              <a:rPr lang="en-CA" altLang="en-US" dirty="0"/>
              <a:t>For students in financial need.</a:t>
            </a:r>
          </a:p>
          <a:p>
            <a:pPr>
              <a:buFontTx/>
              <a:buChar char="•"/>
            </a:pPr>
            <a:r>
              <a:rPr lang="fr-CA" altLang="en-US" dirty="0" err="1"/>
              <a:t>Interest</a:t>
            </a:r>
            <a:r>
              <a:rPr lang="fr-CA" altLang="en-US" dirty="0"/>
              <a:t>-free </a:t>
            </a:r>
            <a:r>
              <a:rPr lang="fr-CA" altLang="en-US" dirty="0" err="1"/>
              <a:t>while</a:t>
            </a:r>
            <a:r>
              <a:rPr lang="fr-CA" altLang="en-US" dirty="0"/>
              <a:t> </a:t>
            </a:r>
            <a:r>
              <a:rPr lang="fr-CA" altLang="en-US" dirty="0" err="1"/>
              <a:t>you</a:t>
            </a:r>
            <a:r>
              <a:rPr lang="fr-CA" altLang="en-US" dirty="0"/>
              <a:t> are </a:t>
            </a:r>
            <a:r>
              <a:rPr lang="fr-CA" altLang="en-US" dirty="0" err="1"/>
              <a:t>enrolled</a:t>
            </a:r>
            <a:r>
              <a:rPr lang="fr-CA" altLang="en-US" dirty="0"/>
              <a:t> in post-</a:t>
            </a:r>
            <a:r>
              <a:rPr lang="fr-CA" altLang="en-US" dirty="0" err="1"/>
              <a:t>secondary</a:t>
            </a:r>
            <a:r>
              <a:rPr lang="fr-CA" altLang="en-US" dirty="0"/>
              <a:t> </a:t>
            </a:r>
            <a:r>
              <a:rPr lang="fr-CA" altLang="en-US" dirty="0" err="1"/>
              <a:t>education</a:t>
            </a:r>
            <a:r>
              <a:rPr lang="fr-CA" altLang="en-US" dirty="0"/>
              <a:t>.</a:t>
            </a:r>
          </a:p>
          <a:p>
            <a:pPr>
              <a:buFontTx/>
              <a:buChar char="•"/>
            </a:pPr>
            <a:r>
              <a:rPr lang="fr-CA" altLang="en-US" dirty="0" err="1"/>
              <a:t>Become</a:t>
            </a:r>
            <a:r>
              <a:rPr lang="fr-CA" altLang="en-US" dirty="0"/>
              <a:t> payable six </a:t>
            </a:r>
            <a:r>
              <a:rPr lang="fr-CA" altLang="en-US" dirty="0" err="1"/>
              <a:t>months</a:t>
            </a:r>
            <a:r>
              <a:rPr lang="fr-CA" altLang="en-US" dirty="0"/>
              <a:t> </a:t>
            </a:r>
            <a:r>
              <a:rPr lang="fr-CA" altLang="en-US" dirty="0" err="1"/>
              <a:t>after</a:t>
            </a:r>
            <a:r>
              <a:rPr lang="fr-CA" altLang="en-US" dirty="0"/>
              <a:t> </a:t>
            </a:r>
            <a:r>
              <a:rPr lang="fr-CA" altLang="en-US" dirty="0" err="1"/>
              <a:t>you</a:t>
            </a:r>
            <a:r>
              <a:rPr lang="fr-CA" altLang="en-US" dirty="0"/>
              <a:t> </a:t>
            </a:r>
            <a:r>
              <a:rPr lang="fr-CA" altLang="en-US" dirty="0" err="1"/>
              <a:t>leave</a:t>
            </a:r>
            <a:r>
              <a:rPr lang="fr-CA" altLang="en-US" dirty="0"/>
              <a:t> </a:t>
            </a:r>
            <a:br>
              <a:rPr lang="fr-CA" altLang="en-US" dirty="0"/>
            </a:br>
            <a:r>
              <a:rPr lang="fr-CA" altLang="en-US" dirty="0" err="1"/>
              <a:t>your</a:t>
            </a:r>
            <a:r>
              <a:rPr lang="fr-CA" altLang="en-US" dirty="0"/>
              <a:t> </a:t>
            </a:r>
            <a:r>
              <a:rPr lang="fr-CA" altLang="en-US" dirty="0" err="1"/>
              <a:t>studies</a:t>
            </a:r>
            <a:r>
              <a:rPr lang="fr-CA" altLang="en-US" dirty="0"/>
              <a:t>.</a:t>
            </a:r>
          </a:p>
          <a:p>
            <a:pPr>
              <a:buFontTx/>
              <a:buChar char="•"/>
            </a:pPr>
            <a:r>
              <a:rPr lang="fr-CA" altLang="en-US" dirty="0" err="1"/>
              <a:t>Apply</a:t>
            </a:r>
            <a:r>
              <a:rPr lang="fr-CA" altLang="en-US" dirty="0"/>
              <a:t> for </a:t>
            </a:r>
            <a:r>
              <a:rPr lang="fr-CA" altLang="en-US" dirty="0" err="1"/>
              <a:t>this</a:t>
            </a:r>
            <a:r>
              <a:rPr lang="fr-CA" altLang="en-US" dirty="0"/>
              <a:t> </a:t>
            </a:r>
            <a:r>
              <a:rPr lang="fr-CA" altLang="en-US" dirty="0" err="1"/>
              <a:t>federal</a:t>
            </a:r>
            <a:r>
              <a:rPr lang="fr-CA" altLang="en-US" dirty="0"/>
              <a:t> support </a:t>
            </a:r>
            <a:r>
              <a:rPr lang="fr-CA" altLang="en-US" dirty="0" err="1"/>
              <a:t>through</a:t>
            </a:r>
            <a:r>
              <a:rPr lang="fr-CA" altLang="en-US" dirty="0"/>
              <a:t> </a:t>
            </a:r>
            <a:r>
              <a:rPr lang="fr-CA" altLang="en-US" dirty="0" err="1"/>
              <a:t>your</a:t>
            </a:r>
            <a:r>
              <a:rPr lang="fr-CA" altLang="en-US" dirty="0"/>
              <a:t> provincial or territorial </a:t>
            </a:r>
            <a:r>
              <a:rPr lang="fr-CA" altLang="en-US" dirty="0" err="1"/>
              <a:t>student</a:t>
            </a:r>
            <a:r>
              <a:rPr lang="fr-CA" altLang="en-US" dirty="0"/>
              <a:t> assistance office.</a:t>
            </a:r>
          </a:p>
          <a:p>
            <a:pPr>
              <a:buFontTx/>
              <a:buChar char="•"/>
            </a:pPr>
            <a:r>
              <a:rPr lang="fr-CA" altLang="en-US" dirty="0"/>
              <a:t>For more information, </a:t>
            </a:r>
            <a:r>
              <a:rPr lang="fr-CA" altLang="en-US" dirty="0" err="1"/>
              <a:t>visit</a:t>
            </a:r>
            <a:r>
              <a:rPr lang="fr-CA" altLang="en-US" dirty="0"/>
              <a:t> </a:t>
            </a:r>
            <a:r>
              <a:rPr lang="fr-CA" altLang="en-US" dirty="0">
                <a:hlinkClick r:id="rId3"/>
              </a:rPr>
              <a:t>www.canada.ca/jobs</a:t>
            </a:r>
            <a:r>
              <a:rPr lang="fr-CA" altLang="en-US" dirty="0"/>
              <a:t> and click on </a:t>
            </a:r>
            <a:r>
              <a:rPr lang="fr-CA" altLang="en-US" dirty="0" err="1"/>
              <a:t>Education</a:t>
            </a:r>
            <a:r>
              <a:rPr lang="fr-CA" altLang="en-US" dirty="0"/>
              <a:t>. </a:t>
            </a:r>
            <a:endParaRPr lang="fr-CA" altLang="en-US" sz="2000" dirty="0"/>
          </a:p>
          <a:p>
            <a:pPr lvl="1">
              <a:buFontTx/>
              <a:buChar char="•"/>
            </a:pPr>
            <a:endParaRPr lang="en-US" altLang="en-US" sz="2000" dirty="0"/>
          </a:p>
          <a:p>
            <a:pPr lvl="2"/>
            <a:endParaRPr lang="en-CA" altLang="en-US" dirty="0"/>
          </a:p>
        </p:txBody>
      </p:sp>
      <p:sp>
        <p:nvSpPr>
          <p:cNvPr id="46083" name="Text Box 5"/>
          <p:cNvSpPr txBox="1">
            <a:spLocks noChangeArrowheads="1"/>
          </p:cNvSpPr>
          <p:nvPr/>
        </p:nvSpPr>
        <p:spPr bwMode="auto">
          <a:xfrm>
            <a:off x="9969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51DA13D6-B2AA-48A3-8164-AC1BCD0E699D}" type="slidenum">
              <a:rPr lang="en-US" altLang="en-US" sz="1600">
                <a:solidFill>
                  <a:srgbClr val="FF8000"/>
                </a:solidFill>
                <a:latin typeface="Arial Black" pitchFamily="34" charset="0"/>
              </a:rPr>
              <a:pPr algn="ctr">
                <a:spcBef>
                  <a:spcPct val="50000"/>
                </a:spcBef>
              </a:pPr>
              <a:t>18</a:t>
            </a:fld>
            <a:endParaRPr lang="en-US" altLang="en-US"/>
          </a:p>
        </p:txBody>
      </p:sp>
      <p:sp>
        <p:nvSpPr>
          <p:cNvPr id="46084" name="Rectangle 4"/>
          <p:cNvSpPr>
            <a:spLocks noChangeArrowheads="1"/>
          </p:cNvSpPr>
          <p:nvPr/>
        </p:nvSpPr>
        <p:spPr bwMode="auto">
          <a:xfrm>
            <a:off x="1784351" y="1311275"/>
            <a:ext cx="18399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dirty="0"/>
              <a:t>Canada Student Loans</a:t>
            </a:r>
            <a:br>
              <a:rPr lang="en-US" altLang="en-US" b="1" dirty="0"/>
            </a:br>
            <a:r>
              <a:rPr lang="en-US" altLang="en-US" b="1" dirty="0"/>
              <a:t>Program</a:t>
            </a:r>
          </a:p>
        </p:txBody>
      </p:sp>
      <p:sp>
        <p:nvSpPr>
          <p:cNvPr id="46085" name="TextBox 7"/>
          <p:cNvSpPr txBox="1">
            <a:spLocks noChangeArrowheads="1"/>
          </p:cNvSpPr>
          <p:nvPr/>
        </p:nvSpPr>
        <p:spPr bwMode="auto">
          <a:xfrm>
            <a:off x="2063751" y="339726"/>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dirty="0">
                <a:solidFill>
                  <a:srgbClr val="EC8203"/>
                </a:solidFill>
              </a:rPr>
              <a:t>CREDIT AND DEBT MANAGEMENT</a:t>
            </a:r>
          </a:p>
        </p:txBody>
      </p:sp>
    </p:spTree>
    <p:extLst>
      <p:ext uri="{BB962C8B-B14F-4D97-AF65-F5344CB8AC3E}">
        <p14:creationId xmlns:p14="http://schemas.microsoft.com/office/powerpoint/2010/main" val="3514501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1548485" y="1294464"/>
            <a:ext cx="18399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dirty="0"/>
              <a:t>Prepare for the cost of university</a:t>
            </a:r>
          </a:p>
        </p:txBody>
      </p:sp>
      <p:sp>
        <p:nvSpPr>
          <p:cNvPr id="47107" name="Text Box 7"/>
          <p:cNvSpPr txBox="1">
            <a:spLocks noChangeArrowheads="1"/>
          </p:cNvSpPr>
          <p:nvPr/>
        </p:nvSpPr>
        <p:spPr bwMode="auto">
          <a:xfrm>
            <a:off x="9969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EEB5A992-E5BF-4296-8F30-D4ED6E006AA2}" type="slidenum">
              <a:rPr lang="en-US" altLang="en-US" sz="1600">
                <a:solidFill>
                  <a:srgbClr val="FF8000"/>
                </a:solidFill>
                <a:latin typeface="Arial Black" pitchFamily="34" charset="0"/>
              </a:rPr>
              <a:pPr algn="ctr">
                <a:spcBef>
                  <a:spcPct val="50000"/>
                </a:spcBef>
              </a:pPr>
              <a:t>19</a:t>
            </a:fld>
            <a:endParaRPr lang="en-US" altLang="en-US"/>
          </a:p>
        </p:txBody>
      </p:sp>
      <p:sp>
        <p:nvSpPr>
          <p:cNvPr id="47109" name="TextBox 8"/>
          <p:cNvSpPr txBox="1">
            <a:spLocks noChangeArrowheads="1"/>
          </p:cNvSpPr>
          <p:nvPr/>
        </p:nvSpPr>
        <p:spPr bwMode="auto">
          <a:xfrm>
            <a:off x="2063751" y="339726"/>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dirty="0">
                <a:solidFill>
                  <a:srgbClr val="EC8203"/>
                </a:solidFill>
              </a:rPr>
              <a:t>CREDIT AND DEBT MANAGEMENT</a:t>
            </a:r>
          </a:p>
        </p:txBody>
      </p:sp>
      <p:sp>
        <p:nvSpPr>
          <p:cNvPr id="3" name="TextBox 2"/>
          <p:cNvSpPr txBox="1"/>
          <p:nvPr/>
        </p:nvSpPr>
        <p:spPr>
          <a:xfrm>
            <a:off x="2063750" y="5725812"/>
            <a:ext cx="4952894" cy="369332"/>
          </a:xfrm>
          <a:prstGeom prst="rect">
            <a:avLst/>
          </a:prstGeom>
          <a:noFill/>
        </p:spPr>
        <p:txBody>
          <a:bodyPr wrap="none" rtlCol="0">
            <a:spAutoFit/>
          </a:bodyPr>
          <a:lstStyle/>
          <a:p>
            <a:r>
              <a:rPr lang="en-US" dirty="0"/>
              <a:t>For more information, visit </a:t>
            </a:r>
            <a:r>
              <a:rPr lang="en-US" dirty="0">
                <a:hlinkClick r:id="rId3"/>
              </a:rPr>
              <a:t>www.canada.ca/money</a:t>
            </a:r>
            <a:endParaRPr lang="en-CA" dirty="0"/>
          </a:p>
        </p:txBody>
      </p:sp>
      <p:pic>
        <p:nvPicPr>
          <p:cNvPr id="4" name="Picture 3"/>
          <p:cNvPicPr>
            <a:picLocks noChangeAspect="1"/>
          </p:cNvPicPr>
          <p:nvPr/>
        </p:nvPicPr>
        <p:blipFill>
          <a:blip r:embed="rId4"/>
          <a:stretch>
            <a:fillRect/>
          </a:stretch>
        </p:blipFill>
        <p:spPr>
          <a:xfrm>
            <a:off x="3357048" y="1294464"/>
            <a:ext cx="6643803" cy="4143447"/>
          </a:xfrm>
          <a:prstGeom prst="rect">
            <a:avLst/>
          </a:prstGeom>
        </p:spPr>
      </p:pic>
    </p:spTree>
    <p:extLst>
      <p:ext uri="{BB962C8B-B14F-4D97-AF65-F5344CB8AC3E}">
        <p14:creationId xmlns:p14="http://schemas.microsoft.com/office/powerpoint/2010/main" val="345762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3">
            <a:extLst>
              <a:ext uri="{FF2B5EF4-FFF2-40B4-BE49-F238E27FC236}">
                <a16:creationId xmlns:a16="http://schemas.microsoft.com/office/drawing/2014/main" id="{12773182-8473-4080-830C-05EC38146AAE}"/>
              </a:ext>
            </a:extLst>
          </p:cNvPr>
          <p:cNvSpPr txBox="1">
            <a:spLocks noChangeArrowheads="1"/>
          </p:cNvSpPr>
          <p:nvPr/>
        </p:nvSpPr>
        <p:spPr bwMode="auto">
          <a:xfrm>
            <a:off x="1393776" y="5643563"/>
            <a:ext cx="428625" cy="30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406"/>
              <a:t>E2</a:t>
            </a:r>
            <a:endParaRPr lang="en-US" altLang="en-US" sz="2250"/>
          </a:p>
        </p:txBody>
      </p:sp>
      <p:pic>
        <p:nvPicPr>
          <p:cNvPr id="66563" name="Picture 6" descr="Picture 22">
            <a:extLst>
              <a:ext uri="{FF2B5EF4-FFF2-40B4-BE49-F238E27FC236}">
                <a16:creationId xmlns:a16="http://schemas.microsoft.com/office/drawing/2014/main" id="{C16F400F-BFC3-4D7A-8210-163978974C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3776" y="142875"/>
            <a:ext cx="4622602" cy="1672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7" descr="Picture 23">
            <a:extLst>
              <a:ext uri="{FF2B5EF4-FFF2-40B4-BE49-F238E27FC236}">
                <a16:creationId xmlns:a16="http://schemas.microsoft.com/office/drawing/2014/main" id="{53B0C836-173F-4177-ADF6-81C6832269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8714" y="142875"/>
            <a:ext cx="4034731" cy="2219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Text Box 8">
            <a:extLst>
              <a:ext uri="{FF2B5EF4-FFF2-40B4-BE49-F238E27FC236}">
                <a16:creationId xmlns:a16="http://schemas.microsoft.com/office/drawing/2014/main" id="{50759996-4EF0-4597-AC7F-40AD1BD0F8DD}"/>
              </a:ext>
            </a:extLst>
          </p:cNvPr>
          <p:cNvSpPr txBox="1">
            <a:spLocks noChangeArrowheads="1"/>
          </p:cNvSpPr>
          <p:nvPr/>
        </p:nvSpPr>
        <p:spPr bwMode="auto">
          <a:xfrm>
            <a:off x="2251026" y="1870770"/>
            <a:ext cx="6429375" cy="3814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625" b="1"/>
              <a:t>Your Credit Score</a:t>
            </a:r>
            <a:endParaRPr lang="en-US" altLang="en-US" sz="2625"/>
          </a:p>
          <a:p>
            <a:pPr>
              <a:spcBef>
                <a:spcPct val="50000"/>
              </a:spcBef>
              <a:buClr>
                <a:srgbClr val="991222"/>
              </a:buClr>
              <a:buFont typeface="Wingdings" panose="05000000000000000000" pitchFamily="2" charset="2"/>
              <a:buChar char="§"/>
            </a:pPr>
            <a:r>
              <a:rPr lang="en-US" altLang="en-US" sz="1875"/>
              <a:t> Everything you do with your credit accounts affects</a:t>
            </a:r>
            <a:br>
              <a:rPr lang="en-US" altLang="en-US" sz="1875"/>
            </a:br>
            <a:r>
              <a:rPr lang="en-US" altLang="en-US" sz="1875"/>
              <a:t>   your credit score including car and school loan</a:t>
            </a:r>
          </a:p>
          <a:p>
            <a:pPr>
              <a:spcBef>
                <a:spcPct val="50000"/>
              </a:spcBef>
              <a:buClr>
                <a:srgbClr val="991222"/>
              </a:buClr>
              <a:buFont typeface="Wingdings" panose="05000000000000000000" pitchFamily="2" charset="2"/>
              <a:buChar char="§"/>
            </a:pPr>
            <a:r>
              <a:rPr lang="en-US" altLang="en-US" sz="1875"/>
              <a:t> Creditors extend credit to credit worthy customers</a:t>
            </a:r>
          </a:p>
          <a:p>
            <a:pPr>
              <a:spcBef>
                <a:spcPct val="50000"/>
              </a:spcBef>
              <a:buClr>
                <a:srgbClr val="991222"/>
              </a:buClr>
              <a:buFont typeface="Wingdings" panose="05000000000000000000" pitchFamily="2" charset="2"/>
              <a:buChar char="§"/>
            </a:pPr>
            <a:r>
              <a:rPr lang="en-US" altLang="en-US" sz="1875"/>
              <a:t> When you pay your bills on time, you are proving</a:t>
            </a:r>
            <a:br>
              <a:rPr lang="en-US" altLang="en-US" sz="1875"/>
            </a:br>
            <a:r>
              <a:rPr lang="en-US" altLang="en-US" sz="1875"/>
              <a:t>   yourself credit worthy</a:t>
            </a:r>
          </a:p>
          <a:p>
            <a:pPr>
              <a:spcBef>
                <a:spcPct val="50000"/>
              </a:spcBef>
              <a:buClr>
                <a:srgbClr val="991222"/>
              </a:buClr>
              <a:buFont typeface="Wingdings" panose="05000000000000000000" pitchFamily="2" charset="2"/>
              <a:buChar char="§"/>
            </a:pPr>
            <a:r>
              <a:rPr lang="en-US" altLang="en-US" sz="1875"/>
              <a:t> Banks reward good customers with lower interest</a:t>
            </a:r>
            <a:br>
              <a:rPr lang="en-US" altLang="en-US" sz="1875"/>
            </a:br>
            <a:r>
              <a:rPr lang="en-US" altLang="en-US" sz="1875"/>
              <a:t>   rate loans and higher credit lines</a:t>
            </a:r>
          </a:p>
          <a:p>
            <a:pPr>
              <a:spcBef>
                <a:spcPct val="50000"/>
              </a:spcBef>
              <a:buClr>
                <a:srgbClr val="991222"/>
              </a:buClr>
              <a:buFont typeface="Wingdings" panose="05000000000000000000" pitchFamily="2" charset="2"/>
              <a:buChar char="§"/>
            </a:pPr>
            <a:r>
              <a:rPr lang="en-US" altLang="en-US" sz="1875"/>
              <a:t> Employers may check your score. A bad score</a:t>
            </a:r>
            <a:br>
              <a:rPr lang="en-US" altLang="en-US" sz="1875"/>
            </a:br>
            <a:r>
              <a:rPr lang="en-US" altLang="en-US" sz="1875"/>
              <a:t>   may result in fewer job offers</a:t>
            </a:r>
            <a:endParaRPr lang="en-US" altLang="en-US" sz="2250"/>
          </a:p>
        </p:txBody>
      </p:sp>
    </p:spTree>
    <p:extLst>
      <p:ext uri="{BB962C8B-B14F-4D97-AF65-F5344CB8AC3E}">
        <p14:creationId xmlns:p14="http://schemas.microsoft.com/office/powerpoint/2010/main" val="3157024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3"/>
          <p:cNvSpPr txBox="1">
            <a:spLocks noChangeArrowheads="1"/>
          </p:cNvSpPr>
          <p:nvPr/>
        </p:nvSpPr>
        <p:spPr bwMode="auto">
          <a:xfrm>
            <a:off x="3790951" y="1331914"/>
            <a:ext cx="6227763" cy="363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917575" indent="-3175"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r>
              <a:rPr lang="en-US" altLang="en-US" dirty="0"/>
              <a:t>Getting a copy of your credit report is:</a:t>
            </a:r>
          </a:p>
          <a:p>
            <a:endParaRPr lang="en-US" altLang="en-US" dirty="0"/>
          </a:p>
          <a:p>
            <a:pPr marL="457200" indent="-457200">
              <a:lnSpc>
                <a:spcPct val="110000"/>
              </a:lnSpc>
              <a:buFont typeface="+mj-lt"/>
              <a:buAutoNum type="arabicPeriod"/>
            </a:pPr>
            <a:r>
              <a:rPr lang="en-US" altLang="en-US" dirty="0"/>
              <a:t>A good way to check for identity theft.</a:t>
            </a:r>
          </a:p>
          <a:p>
            <a:pPr marL="457200" indent="-457200">
              <a:lnSpc>
                <a:spcPct val="110000"/>
              </a:lnSpc>
              <a:buFont typeface="+mj-lt"/>
              <a:buAutoNum type="arabicPeriod"/>
            </a:pPr>
            <a:r>
              <a:rPr lang="en-US" altLang="en-US" dirty="0"/>
              <a:t>The only way to know if your report </a:t>
            </a:r>
            <a:br>
              <a:rPr lang="en-US" altLang="en-US" dirty="0"/>
            </a:br>
            <a:r>
              <a:rPr lang="en-US" altLang="en-US" dirty="0"/>
              <a:t>is accurate.</a:t>
            </a:r>
          </a:p>
          <a:p>
            <a:pPr marL="457200" indent="-457200">
              <a:lnSpc>
                <a:spcPct val="110000"/>
              </a:lnSpc>
              <a:buFont typeface="+mj-lt"/>
              <a:buAutoNum type="arabicPeriod"/>
            </a:pPr>
            <a:r>
              <a:rPr lang="en-US" altLang="en-US" dirty="0"/>
              <a:t>Free of charge, if you request the report </a:t>
            </a:r>
            <a:br>
              <a:rPr lang="en-US" altLang="en-US" dirty="0"/>
            </a:br>
            <a:r>
              <a:rPr lang="en-US" altLang="en-US" dirty="0"/>
              <a:t>be sent to you by mail.</a:t>
            </a:r>
          </a:p>
          <a:p>
            <a:pPr marL="457200" indent="-457200">
              <a:lnSpc>
                <a:spcPct val="110000"/>
              </a:lnSpc>
              <a:buFont typeface="+mj-lt"/>
              <a:buAutoNum type="arabicPeriod"/>
            </a:pPr>
            <a:r>
              <a:rPr lang="en-US" altLang="en-US" dirty="0"/>
              <a:t>All of the above.</a:t>
            </a:r>
          </a:p>
          <a:p>
            <a:pPr lvl="2"/>
            <a:endParaRPr lang="en-CA" altLang="en-US" dirty="0"/>
          </a:p>
        </p:txBody>
      </p:sp>
      <p:sp>
        <p:nvSpPr>
          <p:cNvPr id="48131" name="Text Box 5"/>
          <p:cNvSpPr txBox="1">
            <a:spLocks noChangeArrowheads="1"/>
          </p:cNvSpPr>
          <p:nvPr/>
        </p:nvSpPr>
        <p:spPr bwMode="auto">
          <a:xfrm>
            <a:off x="9969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5B52E5F5-B034-4C81-A201-7B8101BFDAB2}" type="slidenum">
              <a:rPr lang="en-US" altLang="en-US" sz="1600">
                <a:solidFill>
                  <a:srgbClr val="FF8000"/>
                </a:solidFill>
                <a:latin typeface="Arial Black" pitchFamily="34" charset="0"/>
              </a:rPr>
              <a:pPr algn="ctr">
                <a:spcBef>
                  <a:spcPct val="50000"/>
                </a:spcBef>
              </a:pPr>
              <a:t>20</a:t>
            </a:fld>
            <a:endParaRPr lang="en-US" altLang="en-US"/>
          </a:p>
        </p:txBody>
      </p:sp>
      <p:sp>
        <p:nvSpPr>
          <p:cNvPr id="48132" name="TextBox 6"/>
          <p:cNvSpPr txBox="1">
            <a:spLocks noChangeArrowheads="1"/>
          </p:cNvSpPr>
          <p:nvPr/>
        </p:nvSpPr>
        <p:spPr bwMode="auto">
          <a:xfrm>
            <a:off x="2063751" y="339726"/>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dirty="0">
                <a:solidFill>
                  <a:srgbClr val="EC8203"/>
                </a:solidFill>
              </a:rPr>
              <a:t>CREDIT AND DEBT MANAGEMENT</a:t>
            </a:r>
          </a:p>
        </p:txBody>
      </p:sp>
    </p:spTree>
    <p:extLst>
      <p:ext uri="{BB962C8B-B14F-4D97-AF65-F5344CB8AC3E}">
        <p14:creationId xmlns:p14="http://schemas.microsoft.com/office/powerpoint/2010/main" val="579852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3"/>
          <p:cNvSpPr txBox="1">
            <a:spLocks noChangeArrowheads="1"/>
          </p:cNvSpPr>
          <p:nvPr/>
        </p:nvSpPr>
        <p:spPr bwMode="auto">
          <a:xfrm>
            <a:off x="3790951" y="1331913"/>
            <a:ext cx="622776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r>
              <a:rPr lang="en-US" altLang="en-US"/>
              <a:t>If you have applied for several credit cards or other forms of credit within a short period of time, this could have a negative impact on your credit score.</a:t>
            </a:r>
          </a:p>
          <a:p>
            <a:endParaRPr lang="en-US" altLang="en-US"/>
          </a:p>
          <a:p>
            <a:r>
              <a:rPr lang="en-US" altLang="en-US"/>
              <a:t>True or false?</a:t>
            </a:r>
            <a:endParaRPr lang="en-CA" altLang="en-US"/>
          </a:p>
        </p:txBody>
      </p:sp>
      <p:sp>
        <p:nvSpPr>
          <p:cNvPr id="49155" name="Text Box 5"/>
          <p:cNvSpPr txBox="1">
            <a:spLocks noChangeArrowheads="1"/>
          </p:cNvSpPr>
          <p:nvPr/>
        </p:nvSpPr>
        <p:spPr bwMode="auto">
          <a:xfrm>
            <a:off x="9969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5FD4D338-80B5-42AA-BC0E-31019160B06B}" type="slidenum">
              <a:rPr lang="en-US" altLang="en-US" sz="1600">
                <a:solidFill>
                  <a:srgbClr val="FF8000"/>
                </a:solidFill>
                <a:latin typeface="Arial Black" pitchFamily="34" charset="0"/>
              </a:rPr>
              <a:pPr algn="ctr">
                <a:spcBef>
                  <a:spcPct val="50000"/>
                </a:spcBef>
              </a:pPr>
              <a:t>21</a:t>
            </a:fld>
            <a:endParaRPr lang="en-US" altLang="en-US"/>
          </a:p>
        </p:txBody>
      </p:sp>
      <p:sp>
        <p:nvSpPr>
          <p:cNvPr id="49156" name="TextBox 6"/>
          <p:cNvSpPr txBox="1">
            <a:spLocks noChangeArrowheads="1"/>
          </p:cNvSpPr>
          <p:nvPr/>
        </p:nvSpPr>
        <p:spPr bwMode="auto">
          <a:xfrm>
            <a:off x="2063751" y="339726"/>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dirty="0">
                <a:solidFill>
                  <a:srgbClr val="EC8203"/>
                </a:solidFill>
              </a:rPr>
              <a:t>CREDIT AND DEBT MANAGEMENT</a:t>
            </a:r>
          </a:p>
        </p:txBody>
      </p:sp>
    </p:spTree>
    <p:extLst>
      <p:ext uri="{BB962C8B-B14F-4D97-AF65-F5344CB8AC3E}">
        <p14:creationId xmlns:p14="http://schemas.microsoft.com/office/powerpoint/2010/main" val="1554348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3"/>
          <p:cNvSpPr txBox="1">
            <a:spLocks noChangeArrowheads="1"/>
          </p:cNvSpPr>
          <p:nvPr/>
        </p:nvSpPr>
        <p:spPr bwMode="auto">
          <a:xfrm>
            <a:off x="3305176" y="2039939"/>
            <a:ext cx="6227763" cy="408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marL="457200" indent="-457200">
              <a:buFont typeface="+mj-lt"/>
              <a:buAutoNum type="arabicPeriod"/>
            </a:pPr>
            <a:r>
              <a:rPr lang="en-US" altLang="en-US" dirty="0"/>
              <a:t>Your payment history </a:t>
            </a:r>
            <a:r>
              <a:rPr lang="en-US" altLang="en-US" dirty="0">
                <a:latin typeface="HelveticaNeueLT Pro 55 Roman"/>
              </a:rPr>
              <a:t>–</a:t>
            </a:r>
            <a:r>
              <a:rPr lang="en-US" altLang="en-US" dirty="0"/>
              <a:t> whether you have ever missed a debt payment.</a:t>
            </a:r>
          </a:p>
          <a:p>
            <a:pPr marL="457200" indent="-457200">
              <a:lnSpc>
                <a:spcPct val="110000"/>
              </a:lnSpc>
              <a:buFont typeface="+mj-lt"/>
              <a:buAutoNum type="arabicPeriod"/>
            </a:pPr>
            <a:r>
              <a:rPr lang="en-US" altLang="en-US" dirty="0"/>
              <a:t>Any collection of bankruptcy that has </a:t>
            </a:r>
            <a:br>
              <a:rPr lang="en-US" altLang="en-US" dirty="0"/>
            </a:br>
            <a:r>
              <a:rPr lang="en-US" altLang="en-US" dirty="0"/>
              <a:t>been recorded against you.</a:t>
            </a:r>
          </a:p>
          <a:p>
            <a:pPr marL="457200" indent="-457200">
              <a:lnSpc>
                <a:spcPct val="110000"/>
              </a:lnSpc>
              <a:buFont typeface="+mj-lt"/>
              <a:buAutoNum type="arabicPeriod"/>
            </a:pPr>
            <a:r>
              <a:rPr lang="en-US" altLang="en-US" dirty="0"/>
              <a:t>Your history of repaying informal loans </a:t>
            </a:r>
            <a:br>
              <a:rPr lang="en-US" altLang="en-US" dirty="0"/>
            </a:br>
            <a:r>
              <a:rPr lang="en-US" altLang="en-US" dirty="0"/>
              <a:t>from family or friends.</a:t>
            </a:r>
          </a:p>
          <a:p>
            <a:pPr marL="457200" indent="-457200">
              <a:lnSpc>
                <a:spcPct val="110000"/>
              </a:lnSpc>
              <a:buFont typeface="+mj-lt"/>
              <a:buAutoNum type="arabicPeriod"/>
            </a:pPr>
            <a:r>
              <a:rPr lang="en-US" altLang="en-US" dirty="0"/>
              <a:t>Any outstanding debts you have.</a:t>
            </a:r>
          </a:p>
          <a:p>
            <a:pPr marL="457200" indent="-457200">
              <a:lnSpc>
                <a:spcPct val="110000"/>
              </a:lnSpc>
              <a:buFont typeface="+mj-lt"/>
              <a:buAutoNum type="arabicPeriod"/>
            </a:pPr>
            <a:r>
              <a:rPr lang="en-US" altLang="en-US" dirty="0"/>
              <a:t>Your account history </a:t>
            </a:r>
            <a:r>
              <a:rPr lang="en-US" altLang="en-US" dirty="0">
                <a:latin typeface="HelveticaNeueLT Pro 55 Roman"/>
              </a:rPr>
              <a:t>–</a:t>
            </a:r>
            <a:r>
              <a:rPr lang="en-US" altLang="en-US" dirty="0"/>
              <a:t> how long you </a:t>
            </a:r>
            <a:br>
              <a:rPr lang="en-US" altLang="en-US" dirty="0"/>
            </a:br>
            <a:r>
              <a:rPr lang="en-US" altLang="en-US" dirty="0"/>
              <a:t>have had credit, and the type of credit </a:t>
            </a:r>
            <a:br>
              <a:rPr lang="en-US" altLang="en-US" dirty="0"/>
            </a:br>
            <a:r>
              <a:rPr lang="en-US" altLang="en-US" dirty="0"/>
              <a:t>you have.</a:t>
            </a:r>
            <a:endParaRPr lang="en-CA" altLang="en-US" dirty="0"/>
          </a:p>
        </p:txBody>
      </p:sp>
      <p:sp>
        <p:nvSpPr>
          <p:cNvPr id="50179" name="Text Box 5"/>
          <p:cNvSpPr txBox="1">
            <a:spLocks noChangeArrowheads="1"/>
          </p:cNvSpPr>
          <p:nvPr/>
        </p:nvSpPr>
        <p:spPr bwMode="auto">
          <a:xfrm>
            <a:off x="9969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7EE16126-436D-4BFC-BBD9-76C73888932F}" type="slidenum">
              <a:rPr lang="en-US" altLang="en-US" sz="1600">
                <a:solidFill>
                  <a:srgbClr val="FF8000"/>
                </a:solidFill>
                <a:latin typeface="Arial Black" pitchFamily="34" charset="0"/>
              </a:rPr>
              <a:pPr algn="ctr">
                <a:spcBef>
                  <a:spcPct val="50000"/>
                </a:spcBef>
              </a:pPr>
              <a:t>22</a:t>
            </a:fld>
            <a:endParaRPr lang="en-US" altLang="en-US"/>
          </a:p>
        </p:txBody>
      </p:sp>
      <p:sp>
        <p:nvSpPr>
          <p:cNvPr id="50180" name="Rectangle 6"/>
          <p:cNvSpPr>
            <a:spLocks noChangeArrowheads="1"/>
          </p:cNvSpPr>
          <p:nvPr/>
        </p:nvSpPr>
        <p:spPr bwMode="auto">
          <a:xfrm>
            <a:off x="3311526" y="1020764"/>
            <a:ext cx="53631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r>
              <a:rPr lang="en-US" altLang="en-US" dirty="0"/>
              <a:t>Which of the following does not affect </a:t>
            </a:r>
            <a:br>
              <a:rPr lang="en-US" altLang="en-US" dirty="0"/>
            </a:br>
            <a:r>
              <a:rPr lang="en-US" altLang="en-US" dirty="0"/>
              <a:t>your credit score?</a:t>
            </a:r>
          </a:p>
        </p:txBody>
      </p:sp>
      <p:sp>
        <p:nvSpPr>
          <p:cNvPr id="50181" name="TextBox 7"/>
          <p:cNvSpPr txBox="1">
            <a:spLocks noChangeArrowheads="1"/>
          </p:cNvSpPr>
          <p:nvPr/>
        </p:nvSpPr>
        <p:spPr bwMode="auto">
          <a:xfrm>
            <a:off x="2063751" y="339726"/>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dirty="0">
                <a:solidFill>
                  <a:srgbClr val="EC8203"/>
                </a:solidFill>
              </a:rPr>
              <a:t>CREDIT AND DEBT MANAGEMENT</a:t>
            </a:r>
          </a:p>
        </p:txBody>
      </p:sp>
    </p:spTree>
    <p:extLst>
      <p:ext uri="{BB962C8B-B14F-4D97-AF65-F5344CB8AC3E}">
        <p14:creationId xmlns:p14="http://schemas.microsoft.com/office/powerpoint/2010/main" val="1759702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3"/>
          <p:cNvSpPr txBox="1">
            <a:spLocks noChangeArrowheads="1"/>
          </p:cNvSpPr>
          <p:nvPr/>
        </p:nvSpPr>
        <p:spPr bwMode="auto">
          <a:xfrm>
            <a:off x="3790951" y="1331913"/>
            <a:ext cx="6227763"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nSpc>
                <a:spcPct val="110000"/>
              </a:lnSpc>
              <a:buFontTx/>
              <a:buChar char="•"/>
            </a:pPr>
            <a:r>
              <a:rPr lang="en-US" altLang="en-US"/>
              <a:t>You use your credit cards as a necessity </a:t>
            </a:r>
            <a:br>
              <a:rPr lang="en-US" altLang="en-US"/>
            </a:br>
            <a:r>
              <a:rPr lang="en-US" altLang="en-US"/>
              <a:t>instead of a convenience.</a:t>
            </a:r>
          </a:p>
          <a:p>
            <a:pPr>
              <a:lnSpc>
                <a:spcPct val="110000"/>
              </a:lnSpc>
              <a:buFontTx/>
              <a:buChar char="•"/>
            </a:pPr>
            <a:r>
              <a:rPr lang="en-US" altLang="en-US"/>
              <a:t>You use credit or cash advances for your </a:t>
            </a:r>
            <a:br>
              <a:rPr lang="en-US" altLang="en-US"/>
            </a:br>
            <a:r>
              <a:rPr lang="en-US" altLang="en-US"/>
              <a:t>daily living expenses.</a:t>
            </a:r>
          </a:p>
          <a:p>
            <a:pPr>
              <a:lnSpc>
                <a:spcPct val="110000"/>
              </a:lnSpc>
              <a:buFontTx/>
              <a:buChar char="•"/>
            </a:pPr>
            <a:r>
              <a:rPr lang="en-US" altLang="en-US"/>
              <a:t>You miss payments or due dates.</a:t>
            </a:r>
          </a:p>
          <a:p>
            <a:pPr>
              <a:lnSpc>
                <a:spcPct val="110000"/>
              </a:lnSpc>
              <a:buFontTx/>
              <a:buChar char="•"/>
            </a:pPr>
            <a:r>
              <a:rPr lang="en-US" altLang="en-US"/>
              <a:t>You</a:t>
            </a:r>
            <a:r>
              <a:rPr lang="en-US" altLang="en-US">
                <a:latin typeface="HelveticaNeueLT Pro 55 Roman"/>
              </a:rPr>
              <a:t>’</a:t>
            </a:r>
            <a:r>
              <a:rPr lang="en-US" altLang="en-US"/>
              <a:t>re near the credit limit on most of </a:t>
            </a:r>
            <a:br>
              <a:rPr lang="en-US" altLang="en-US"/>
            </a:br>
            <a:r>
              <a:rPr lang="en-US" altLang="en-US"/>
              <a:t>your cards.</a:t>
            </a:r>
          </a:p>
          <a:p>
            <a:pPr>
              <a:lnSpc>
                <a:spcPct val="110000"/>
              </a:lnSpc>
              <a:buFontTx/>
              <a:buChar char="•"/>
            </a:pPr>
            <a:r>
              <a:rPr lang="en-US" altLang="en-US"/>
              <a:t>You borrow from one card to pay another.</a:t>
            </a:r>
          </a:p>
          <a:p>
            <a:pPr>
              <a:lnSpc>
                <a:spcPct val="110000"/>
              </a:lnSpc>
              <a:buFontTx/>
              <a:buChar char="•"/>
            </a:pPr>
            <a:r>
              <a:rPr lang="en-US" altLang="en-US"/>
              <a:t>You transfer balances every few months </a:t>
            </a:r>
            <a:br>
              <a:rPr lang="en-US" altLang="en-US"/>
            </a:br>
            <a:r>
              <a:rPr lang="en-US" altLang="en-US"/>
              <a:t>just before the introductory offer expires.</a:t>
            </a:r>
            <a:endParaRPr lang="en-CA" altLang="en-US"/>
          </a:p>
        </p:txBody>
      </p:sp>
      <p:sp>
        <p:nvSpPr>
          <p:cNvPr id="51203" name="Rectangle 4"/>
          <p:cNvSpPr>
            <a:spLocks noChangeArrowheads="1"/>
          </p:cNvSpPr>
          <p:nvPr/>
        </p:nvSpPr>
        <p:spPr bwMode="auto">
          <a:xfrm>
            <a:off x="1873251" y="1273176"/>
            <a:ext cx="18399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Recognize the danger signals</a:t>
            </a:r>
          </a:p>
        </p:txBody>
      </p:sp>
      <p:sp>
        <p:nvSpPr>
          <p:cNvPr id="51204" name="Text Box 5"/>
          <p:cNvSpPr txBox="1">
            <a:spLocks noChangeArrowheads="1"/>
          </p:cNvSpPr>
          <p:nvPr/>
        </p:nvSpPr>
        <p:spPr bwMode="auto">
          <a:xfrm>
            <a:off x="9969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491E0AEB-D2B7-48CB-AA50-F619591E1028}" type="slidenum">
              <a:rPr lang="en-US" altLang="en-US" sz="1600">
                <a:solidFill>
                  <a:srgbClr val="FF8000"/>
                </a:solidFill>
                <a:latin typeface="Arial Black" pitchFamily="34" charset="0"/>
              </a:rPr>
              <a:pPr algn="ctr">
                <a:spcBef>
                  <a:spcPct val="50000"/>
                </a:spcBef>
              </a:pPr>
              <a:t>23</a:t>
            </a:fld>
            <a:endParaRPr lang="en-US" altLang="en-US"/>
          </a:p>
        </p:txBody>
      </p:sp>
      <p:sp>
        <p:nvSpPr>
          <p:cNvPr id="51205" name="TextBox 7"/>
          <p:cNvSpPr txBox="1">
            <a:spLocks noChangeArrowheads="1"/>
          </p:cNvSpPr>
          <p:nvPr/>
        </p:nvSpPr>
        <p:spPr bwMode="auto">
          <a:xfrm>
            <a:off x="2063751" y="339726"/>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dirty="0">
                <a:solidFill>
                  <a:srgbClr val="EC8203"/>
                </a:solidFill>
              </a:rPr>
              <a:t>CREDIT AND DEBT MANAGEMENT</a:t>
            </a:r>
          </a:p>
        </p:txBody>
      </p:sp>
    </p:spTree>
    <p:extLst>
      <p:ext uri="{BB962C8B-B14F-4D97-AF65-F5344CB8AC3E}">
        <p14:creationId xmlns:p14="http://schemas.microsoft.com/office/powerpoint/2010/main" val="2387206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4" descr="SectionPag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9144000" cy="684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TextBox 5"/>
          <p:cNvSpPr txBox="1">
            <a:spLocks noChangeArrowheads="1"/>
          </p:cNvSpPr>
          <p:nvPr/>
        </p:nvSpPr>
        <p:spPr bwMode="auto">
          <a:xfrm>
            <a:off x="3678238" y="3233738"/>
            <a:ext cx="568743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sz="3600" dirty="0">
                <a:solidFill>
                  <a:srgbClr val="EC8203"/>
                </a:solidFill>
              </a:rPr>
              <a:t>PROTECTING YOURSELF</a:t>
            </a:r>
          </a:p>
        </p:txBody>
      </p:sp>
    </p:spTree>
    <p:extLst>
      <p:ext uri="{BB962C8B-B14F-4D97-AF65-F5344CB8AC3E}">
        <p14:creationId xmlns:p14="http://schemas.microsoft.com/office/powerpoint/2010/main" val="3443068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ChangeArrowheads="1"/>
          </p:cNvSpPr>
          <p:nvPr/>
        </p:nvSpPr>
        <p:spPr bwMode="auto">
          <a:xfrm>
            <a:off x="1524001" y="1273176"/>
            <a:ext cx="21891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dirty="0"/>
              <a:t>Identity fraud statistics </a:t>
            </a:r>
          </a:p>
        </p:txBody>
      </p:sp>
      <p:sp>
        <p:nvSpPr>
          <p:cNvPr id="80899" name="Text Box 4"/>
          <p:cNvSpPr txBox="1">
            <a:spLocks noChangeArrowheads="1"/>
          </p:cNvSpPr>
          <p:nvPr/>
        </p:nvSpPr>
        <p:spPr bwMode="auto">
          <a:xfrm>
            <a:off x="9969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B485A68A-9F88-44C2-B565-FFE61950FA19}" type="slidenum">
              <a:rPr lang="en-US" altLang="en-US" sz="1600">
                <a:solidFill>
                  <a:srgbClr val="FF8000"/>
                </a:solidFill>
                <a:latin typeface="Arial Black" pitchFamily="34" charset="0"/>
              </a:rPr>
              <a:pPr algn="ctr">
                <a:spcBef>
                  <a:spcPct val="50000"/>
                </a:spcBef>
              </a:pPr>
              <a:t>25</a:t>
            </a:fld>
            <a:endParaRPr lang="en-US" altLang="en-US"/>
          </a:p>
        </p:txBody>
      </p:sp>
      <p:sp>
        <p:nvSpPr>
          <p:cNvPr id="80900" name="Text Box 5"/>
          <p:cNvSpPr txBox="1">
            <a:spLocks noChangeArrowheads="1"/>
          </p:cNvSpPr>
          <p:nvPr/>
        </p:nvSpPr>
        <p:spPr bwMode="auto">
          <a:xfrm>
            <a:off x="3790950" y="1331914"/>
            <a:ext cx="6877050" cy="408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nSpc>
                <a:spcPct val="120000"/>
              </a:lnSpc>
            </a:pPr>
            <a:r>
              <a:rPr lang="en-US" altLang="en-US" b="1" dirty="0"/>
              <a:t>In 2010:</a:t>
            </a:r>
          </a:p>
          <a:p>
            <a:pPr>
              <a:lnSpc>
                <a:spcPct val="120000"/>
              </a:lnSpc>
              <a:buFontTx/>
              <a:buChar char="•"/>
            </a:pPr>
            <a:r>
              <a:rPr lang="en-US" altLang="en-US" dirty="0"/>
              <a:t>More than $25 million was lost as a result of credit card fraud.</a:t>
            </a:r>
          </a:p>
          <a:p>
            <a:pPr>
              <a:lnSpc>
                <a:spcPct val="120000"/>
              </a:lnSpc>
              <a:buFontTx/>
              <a:buChar char="•"/>
            </a:pPr>
            <a:r>
              <a:rPr lang="en-US" altLang="en-US" dirty="0"/>
              <a:t>$119 million was stolen via debit card fraud. </a:t>
            </a:r>
          </a:p>
          <a:p>
            <a:pPr marL="0" indent="0">
              <a:lnSpc>
                <a:spcPct val="120000"/>
              </a:lnSpc>
            </a:pPr>
            <a:endParaRPr lang="en-US" altLang="en-US" b="1" dirty="0"/>
          </a:p>
          <a:p>
            <a:pPr marL="0" indent="0">
              <a:lnSpc>
                <a:spcPct val="120000"/>
              </a:lnSpc>
            </a:pPr>
            <a:r>
              <a:rPr lang="en-US" altLang="en-US" b="1" dirty="0"/>
              <a:t>In 2016:</a:t>
            </a:r>
          </a:p>
          <a:p>
            <a:pPr marL="342900" indent="-342900">
              <a:lnSpc>
                <a:spcPct val="120000"/>
              </a:lnSpc>
              <a:buFont typeface="Arial" panose="020B0604020202020204" pitchFamily="34" charset="0"/>
              <a:buChar char="•"/>
            </a:pPr>
            <a:r>
              <a:rPr lang="en-US" altLang="en-US" dirty="0"/>
              <a:t>Over 25,856 Canadians fell victim to identity fraud. </a:t>
            </a:r>
          </a:p>
          <a:p>
            <a:pPr marL="342900" indent="-342900">
              <a:lnSpc>
                <a:spcPct val="120000"/>
              </a:lnSpc>
              <a:buFont typeface="Arial" panose="020B0604020202020204" pitchFamily="34" charset="0"/>
              <a:buChar char="•"/>
            </a:pPr>
            <a:r>
              <a:rPr lang="en-US" altLang="en-US" dirty="0"/>
              <a:t>Average loss to identity fraud: $452.54.</a:t>
            </a:r>
          </a:p>
        </p:txBody>
      </p:sp>
      <p:sp>
        <p:nvSpPr>
          <p:cNvPr id="80901" name="TextBox 7"/>
          <p:cNvSpPr txBox="1">
            <a:spLocks noChangeArrowheads="1"/>
          </p:cNvSpPr>
          <p:nvPr/>
        </p:nvSpPr>
        <p:spPr bwMode="auto">
          <a:xfrm>
            <a:off x="2063751" y="339726"/>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PROTECTING YOURSELF</a:t>
            </a:r>
          </a:p>
        </p:txBody>
      </p:sp>
    </p:spTree>
    <p:extLst>
      <p:ext uri="{BB962C8B-B14F-4D97-AF65-F5344CB8AC3E}">
        <p14:creationId xmlns:p14="http://schemas.microsoft.com/office/powerpoint/2010/main" val="44248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ChangeArrowheads="1"/>
          </p:cNvSpPr>
          <p:nvPr/>
        </p:nvSpPr>
        <p:spPr bwMode="auto">
          <a:xfrm>
            <a:off x="1331913" y="1273176"/>
            <a:ext cx="238125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2" algn="r">
              <a:spcBef>
                <a:spcPts val="500"/>
              </a:spcBef>
              <a:spcAft>
                <a:spcPts val="500"/>
              </a:spcAft>
            </a:pPr>
            <a:r>
              <a:rPr lang="en-US" altLang="en-US" b="1"/>
              <a:t>Transfer of fund scam</a:t>
            </a:r>
          </a:p>
        </p:txBody>
      </p:sp>
      <p:sp>
        <p:nvSpPr>
          <p:cNvPr id="81923" name="Text Box 4"/>
          <p:cNvSpPr txBox="1">
            <a:spLocks noChangeArrowheads="1"/>
          </p:cNvSpPr>
          <p:nvPr/>
        </p:nvSpPr>
        <p:spPr bwMode="auto">
          <a:xfrm>
            <a:off x="9969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EC236C7A-1DB7-4D88-985A-41E453B20D3A}" type="slidenum">
              <a:rPr lang="en-US" altLang="en-US" sz="1600">
                <a:solidFill>
                  <a:srgbClr val="FF8000"/>
                </a:solidFill>
                <a:latin typeface="Arial Black" pitchFamily="34" charset="0"/>
              </a:rPr>
              <a:pPr algn="ctr">
                <a:spcBef>
                  <a:spcPct val="50000"/>
                </a:spcBef>
              </a:pPr>
              <a:t>26</a:t>
            </a:fld>
            <a:endParaRPr lang="en-US" altLang="en-US"/>
          </a:p>
        </p:txBody>
      </p:sp>
      <p:pic>
        <p:nvPicPr>
          <p:cNvPr id="81924" name="Picture 8"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6514" y="1365250"/>
            <a:ext cx="6034087"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TextBox 7"/>
          <p:cNvSpPr txBox="1">
            <a:spLocks noChangeArrowheads="1"/>
          </p:cNvSpPr>
          <p:nvPr/>
        </p:nvSpPr>
        <p:spPr bwMode="auto">
          <a:xfrm>
            <a:off x="2063751" y="339726"/>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PROTECTING YOURSELF</a:t>
            </a:r>
          </a:p>
        </p:txBody>
      </p:sp>
    </p:spTree>
    <p:extLst>
      <p:ext uri="{BB962C8B-B14F-4D97-AF65-F5344CB8AC3E}">
        <p14:creationId xmlns:p14="http://schemas.microsoft.com/office/powerpoint/2010/main" val="854397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ChangeArrowheads="1"/>
          </p:cNvSpPr>
          <p:nvPr/>
        </p:nvSpPr>
        <p:spPr bwMode="auto">
          <a:xfrm>
            <a:off x="1331913" y="1273175"/>
            <a:ext cx="2381251" cy="81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2" algn="r">
              <a:lnSpc>
                <a:spcPct val="80000"/>
              </a:lnSpc>
              <a:spcBef>
                <a:spcPts val="500"/>
              </a:spcBef>
              <a:spcAft>
                <a:spcPts val="500"/>
              </a:spcAft>
            </a:pPr>
            <a:r>
              <a:rPr lang="en-US" altLang="en-US" b="1" dirty="0"/>
              <a:t>Lottery</a:t>
            </a:r>
          </a:p>
          <a:p>
            <a:pPr lvl="2" algn="r">
              <a:lnSpc>
                <a:spcPct val="80000"/>
              </a:lnSpc>
              <a:spcBef>
                <a:spcPts val="500"/>
              </a:spcBef>
              <a:spcAft>
                <a:spcPts val="500"/>
              </a:spcAft>
            </a:pPr>
            <a:r>
              <a:rPr lang="en-US" altLang="en-US" b="1" dirty="0"/>
              <a:t>scams</a:t>
            </a:r>
          </a:p>
        </p:txBody>
      </p:sp>
      <p:sp>
        <p:nvSpPr>
          <p:cNvPr id="82947" name="Text Box 4"/>
          <p:cNvSpPr txBox="1">
            <a:spLocks noChangeArrowheads="1"/>
          </p:cNvSpPr>
          <p:nvPr/>
        </p:nvSpPr>
        <p:spPr bwMode="auto">
          <a:xfrm>
            <a:off x="9969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124F9C5C-905B-4066-B076-DF2FA8ABBD3C}" type="slidenum">
              <a:rPr lang="en-US" altLang="en-US" sz="1600">
                <a:solidFill>
                  <a:srgbClr val="FF8000"/>
                </a:solidFill>
                <a:latin typeface="Arial Black" pitchFamily="34" charset="0"/>
              </a:rPr>
              <a:pPr algn="ctr">
                <a:spcBef>
                  <a:spcPct val="50000"/>
                </a:spcBef>
              </a:pPr>
              <a:t>27</a:t>
            </a:fld>
            <a:endParaRPr lang="en-US" altLang="en-US"/>
          </a:p>
        </p:txBody>
      </p:sp>
      <p:pic>
        <p:nvPicPr>
          <p:cNvPr id="82948" name="Picture 6" descr="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8900" y="1293814"/>
            <a:ext cx="6161088"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TextBox 7"/>
          <p:cNvSpPr txBox="1">
            <a:spLocks noChangeArrowheads="1"/>
          </p:cNvSpPr>
          <p:nvPr/>
        </p:nvSpPr>
        <p:spPr bwMode="auto">
          <a:xfrm>
            <a:off x="2063751" y="339726"/>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PROTECTING YOURSELF</a:t>
            </a:r>
          </a:p>
        </p:txBody>
      </p:sp>
    </p:spTree>
    <p:extLst>
      <p:ext uri="{BB962C8B-B14F-4D97-AF65-F5344CB8AC3E}">
        <p14:creationId xmlns:p14="http://schemas.microsoft.com/office/powerpoint/2010/main" val="1015552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ChangeArrowheads="1"/>
          </p:cNvSpPr>
          <p:nvPr/>
        </p:nvSpPr>
        <p:spPr bwMode="auto">
          <a:xfrm>
            <a:off x="1147763" y="1273175"/>
            <a:ext cx="2565401"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2" algn="r">
              <a:lnSpc>
                <a:spcPct val="90000"/>
              </a:lnSpc>
              <a:spcBef>
                <a:spcPts val="500"/>
              </a:spcBef>
              <a:spcAft>
                <a:spcPts val="500"/>
              </a:spcAft>
            </a:pPr>
            <a:r>
              <a:rPr lang="en-CA" altLang="en-US" b="1"/>
              <a:t>Phishing</a:t>
            </a:r>
            <a:br>
              <a:rPr lang="en-CA" altLang="en-US" b="1"/>
            </a:br>
            <a:r>
              <a:rPr lang="en-CA" altLang="en-US" b="1"/>
              <a:t>emails</a:t>
            </a:r>
            <a:br>
              <a:rPr lang="en-CA" altLang="en-US" b="1"/>
            </a:br>
            <a:r>
              <a:rPr lang="en-CA" altLang="en-US" b="1"/>
              <a:t>and</a:t>
            </a:r>
            <a:br>
              <a:rPr lang="en-CA" altLang="en-US" b="1"/>
            </a:br>
            <a:r>
              <a:rPr lang="en-CA" altLang="en-US" b="1"/>
              <a:t>phony Web </a:t>
            </a:r>
            <a:br>
              <a:rPr lang="en-CA" altLang="en-US" b="1"/>
            </a:br>
            <a:r>
              <a:rPr lang="en-CA" altLang="en-US" b="1"/>
              <a:t>pages</a:t>
            </a:r>
          </a:p>
        </p:txBody>
      </p:sp>
      <p:sp>
        <p:nvSpPr>
          <p:cNvPr id="83971" name="Text Box 4"/>
          <p:cNvSpPr txBox="1">
            <a:spLocks noChangeArrowheads="1"/>
          </p:cNvSpPr>
          <p:nvPr/>
        </p:nvSpPr>
        <p:spPr bwMode="auto">
          <a:xfrm>
            <a:off x="9969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F694B14A-FFD3-4A9C-BE0D-2BB39A4AAB05}" type="slidenum">
              <a:rPr lang="en-US" altLang="en-US" sz="1600">
                <a:solidFill>
                  <a:srgbClr val="FF8000"/>
                </a:solidFill>
                <a:latin typeface="Arial Black" pitchFamily="34" charset="0"/>
              </a:rPr>
              <a:pPr algn="ctr">
                <a:spcBef>
                  <a:spcPct val="50000"/>
                </a:spcBef>
              </a:pPr>
              <a:t>28</a:t>
            </a:fld>
            <a:endParaRPr lang="en-US" altLang="en-US"/>
          </a:p>
        </p:txBody>
      </p:sp>
      <p:pic>
        <p:nvPicPr>
          <p:cNvPr id="83972" name="Picture 1" descr="ABC Ban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46501" y="1385889"/>
            <a:ext cx="6188075" cy="438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TextBox 7"/>
          <p:cNvSpPr txBox="1">
            <a:spLocks noChangeArrowheads="1"/>
          </p:cNvSpPr>
          <p:nvPr/>
        </p:nvSpPr>
        <p:spPr bwMode="auto">
          <a:xfrm>
            <a:off x="2063751" y="339726"/>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PROTECTING YOURSELF</a:t>
            </a:r>
          </a:p>
        </p:txBody>
      </p:sp>
    </p:spTree>
    <p:extLst>
      <p:ext uri="{BB962C8B-B14F-4D97-AF65-F5344CB8AC3E}">
        <p14:creationId xmlns:p14="http://schemas.microsoft.com/office/powerpoint/2010/main" val="497875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ChangeArrowheads="1"/>
          </p:cNvSpPr>
          <p:nvPr/>
        </p:nvSpPr>
        <p:spPr bwMode="auto">
          <a:xfrm>
            <a:off x="1698625" y="1273175"/>
            <a:ext cx="20145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CA" altLang="en-US" b="1"/>
              <a:t>Items for sale </a:t>
            </a:r>
            <a:r>
              <a:rPr lang="en-US" altLang="en-US" b="1"/>
              <a:t>over-payment</a:t>
            </a:r>
            <a:br>
              <a:rPr lang="en-CA" altLang="en-US" b="1"/>
            </a:br>
            <a:r>
              <a:rPr lang="en-CA" altLang="en-US" b="1"/>
              <a:t>scam</a:t>
            </a:r>
          </a:p>
        </p:txBody>
      </p:sp>
      <p:sp>
        <p:nvSpPr>
          <p:cNvPr id="84995" name="Text Box 4"/>
          <p:cNvSpPr txBox="1">
            <a:spLocks noChangeArrowheads="1"/>
          </p:cNvSpPr>
          <p:nvPr/>
        </p:nvSpPr>
        <p:spPr bwMode="auto">
          <a:xfrm>
            <a:off x="9969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86205F5D-1DF1-4643-8A99-2286812C2DC6}" type="slidenum">
              <a:rPr lang="en-US" altLang="en-US" sz="1600">
                <a:solidFill>
                  <a:srgbClr val="FF8000"/>
                </a:solidFill>
                <a:latin typeface="Arial Black" pitchFamily="34" charset="0"/>
              </a:rPr>
              <a:pPr algn="ctr">
                <a:spcBef>
                  <a:spcPct val="50000"/>
                </a:spcBef>
              </a:pPr>
              <a:t>29</a:t>
            </a:fld>
            <a:endParaRPr lang="en-US" altLang="en-US"/>
          </a:p>
        </p:txBody>
      </p:sp>
      <p:pic>
        <p:nvPicPr>
          <p:cNvPr id="84996" name="Picture 6" descr="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2850" y="1344614"/>
            <a:ext cx="6254750"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TextBox 7"/>
          <p:cNvSpPr txBox="1">
            <a:spLocks noChangeArrowheads="1"/>
          </p:cNvSpPr>
          <p:nvPr/>
        </p:nvSpPr>
        <p:spPr bwMode="auto">
          <a:xfrm>
            <a:off x="2063751" y="339726"/>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PROTECTING YOURSELF</a:t>
            </a:r>
          </a:p>
        </p:txBody>
      </p:sp>
    </p:spTree>
    <p:extLst>
      <p:ext uri="{BB962C8B-B14F-4D97-AF65-F5344CB8AC3E}">
        <p14:creationId xmlns:p14="http://schemas.microsoft.com/office/powerpoint/2010/main" val="60127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3">
            <a:extLst>
              <a:ext uri="{FF2B5EF4-FFF2-40B4-BE49-F238E27FC236}">
                <a16:creationId xmlns:a16="http://schemas.microsoft.com/office/drawing/2014/main" id="{A2C0BACB-36A1-48A7-8112-1B784A078402}"/>
              </a:ext>
            </a:extLst>
          </p:cNvPr>
          <p:cNvSpPr txBox="1">
            <a:spLocks noChangeArrowheads="1"/>
          </p:cNvSpPr>
          <p:nvPr/>
        </p:nvSpPr>
        <p:spPr bwMode="auto">
          <a:xfrm>
            <a:off x="1393776" y="5643563"/>
            <a:ext cx="428625" cy="30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406"/>
              <a:t>E3</a:t>
            </a:r>
            <a:endParaRPr lang="en-US" altLang="en-US" sz="2250"/>
          </a:p>
        </p:txBody>
      </p:sp>
      <p:pic>
        <p:nvPicPr>
          <p:cNvPr id="68611" name="Picture 5" descr="Picture 22">
            <a:extLst>
              <a:ext uri="{FF2B5EF4-FFF2-40B4-BE49-F238E27FC236}">
                <a16:creationId xmlns:a16="http://schemas.microsoft.com/office/drawing/2014/main" id="{30F117FC-DCCC-4FBD-8E9D-B7C5F1DA2F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3776" y="142875"/>
            <a:ext cx="4622602" cy="1672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Text Box 6">
            <a:extLst>
              <a:ext uri="{FF2B5EF4-FFF2-40B4-BE49-F238E27FC236}">
                <a16:creationId xmlns:a16="http://schemas.microsoft.com/office/drawing/2014/main" id="{E4814A55-151E-42F6-9F0A-C6CDFF1E10D9}"/>
              </a:ext>
            </a:extLst>
          </p:cNvPr>
          <p:cNvSpPr txBox="1">
            <a:spLocks noChangeArrowheads="1"/>
          </p:cNvSpPr>
          <p:nvPr/>
        </p:nvSpPr>
        <p:spPr bwMode="auto">
          <a:xfrm>
            <a:off x="2251026" y="2000251"/>
            <a:ext cx="5286375" cy="343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625" b="1"/>
              <a:t>Knowing Your Limit</a:t>
            </a:r>
            <a:endParaRPr lang="en-US" altLang="en-US" sz="2625"/>
          </a:p>
          <a:p>
            <a:pPr>
              <a:spcBef>
                <a:spcPct val="50000"/>
              </a:spcBef>
              <a:buClr>
                <a:srgbClr val="991222"/>
              </a:buClr>
              <a:buFont typeface="Wingdings" panose="05000000000000000000" pitchFamily="2" charset="2"/>
              <a:buChar char="§"/>
            </a:pPr>
            <a:r>
              <a:rPr lang="en-US" altLang="en-US" sz="2250"/>
              <a:t> Don’t get in over your head.</a:t>
            </a:r>
            <a:br>
              <a:rPr lang="en-US" altLang="en-US" sz="2250"/>
            </a:br>
            <a:r>
              <a:rPr lang="en-US" altLang="en-US" sz="2250"/>
              <a:t>   A credit card is a loan</a:t>
            </a:r>
          </a:p>
          <a:p>
            <a:pPr>
              <a:spcBef>
                <a:spcPct val="50000"/>
              </a:spcBef>
              <a:buClr>
                <a:srgbClr val="991222"/>
              </a:buClr>
              <a:buFont typeface="Wingdings" panose="05000000000000000000" pitchFamily="2" charset="2"/>
              <a:buChar char="§"/>
            </a:pPr>
            <a:r>
              <a:rPr lang="en-US" altLang="en-US" sz="2250"/>
              <a:t> Anything not paid back in full</a:t>
            </a:r>
            <a:br>
              <a:rPr lang="en-US" altLang="en-US" sz="2250"/>
            </a:br>
            <a:r>
              <a:rPr lang="en-US" altLang="en-US" sz="2250"/>
              <a:t>   is assessed an interest charge.</a:t>
            </a:r>
          </a:p>
          <a:p>
            <a:pPr>
              <a:spcBef>
                <a:spcPct val="50000"/>
              </a:spcBef>
              <a:buClr>
                <a:srgbClr val="991222"/>
              </a:buClr>
              <a:buFont typeface="Wingdings" panose="05000000000000000000" pitchFamily="2" charset="2"/>
              <a:buChar char="§"/>
            </a:pPr>
            <a:r>
              <a:rPr lang="en-US" altLang="en-US" sz="2250"/>
              <a:t> There’s a pre-determined credit</a:t>
            </a:r>
            <a:br>
              <a:rPr lang="en-US" altLang="en-US" sz="2250"/>
            </a:br>
            <a:r>
              <a:rPr lang="en-US" altLang="en-US" sz="2250"/>
              <a:t>   limit and money spent can be paid</a:t>
            </a:r>
            <a:br>
              <a:rPr lang="en-US" altLang="en-US" sz="2250"/>
            </a:br>
            <a:r>
              <a:rPr lang="en-US" altLang="en-US" sz="2250"/>
              <a:t>   back in full or in installments.</a:t>
            </a:r>
          </a:p>
        </p:txBody>
      </p:sp>
      <p:pic>
        <p:nvPicPr>
          <p:cNvPr id="68613" name="Picture 7" descr="Picture 25">
            <a:extLst>
              <a:ext uri="{FF2B5EF4-FFF2-40B4-BE49-F238E27FC236}">
                <a16:creationId xmlns:a16="http://schemas.microsoft.com/office/drawing/2014/main" id="{0B2C4E9E-C7A5-44E7-9FCB-A895D89F2D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4312" y="1143000"/>
            <a:ext cx="3908227" cy="331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4604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ChangeArrowheads="1"/>
          </p:cNvSpPr>
          <p:nvPr/>
        </p:nvSpPr>
        <p:spPr bwMode="auto">
          <a:xfrm>
            <a:off x="1524001" y="1273176"/>
            <a:ext cx="21891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CA" altLang="en-US" b="1"/>
              <a:t>Signs of bogus </a:t>
            </a:r>
            <a:br>
              <a:rPr lang="en-CA" altLang="en-US" b="1"/>
            </a:br>
            <a:r>
              <a:rPr lang="en-CA" altLang="en-US" b="1"/>
              <a:t>job ads</a:t>
            </a:r>
            <a:endParaRPr lang="en-US" altLang="en-US" b="1"/>
          </a:p>
        </p:txBody>
      </p:sp>
      <p:sp>
        <p:nvSpPr>
          <p:cNvPr id="86019" name="Text Box 4"/>
          <p:cNvSpPr txBox="1">
            <a:spLocks noChangeArrowheads="1"/>
          </p:cNvSpPr>
          <p:nvPr/>
        </p:nvSpPr>
        <p:spPr bwMode="auto">
          <a:xfrm>
            <a:off x="9969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D1F01341-6F48-444F-9FD0-5E95B18A0E6F}" type="slidenum">
              <a:rPr lang="en-US" altLang="en-US" sz="1600">
                <a:solidFill>
                  <a:srgbClr val="FF8000"/>
                </a:solidFill>
                <a:latin typeface="Arial Black" pitchFamily="34" charset="0"/>
              </a:rPr>
              <a:pPr algn="ctr">
                <a:spcBef>
                  <a:spcPct val="50000"/>
                </a:spcBef>
              </a:pPr>
              <a:t>30</a:t>
            </a:fld>
            <a:endParaRPr lang="en-US" altLang="en-US"/>
          </a:p>
        </p:txBody>
      </p:sp>
      <p:sp>
        <p:nvSpPr>
          <p:cNvPr id="86020" name="Text Box 5"/>
          <p:cNvSpPr txBox="1">
            <a:spLocks noChangeArrowheads="1"/>
          </p:cNvSpPr>
          <p:nvPr/>
        </p:nvSpPr>
        <p:spPr bwMode="auto">
          <a:xfrm>
            <a:off x="3790950" y="1331914"/>
            <a:ext cx="687705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nSpc>
                <a:spcPct val="120000"/>
              </a:lnSpc>
              <a:buFontTx/>
              <a:buChar char="•"/>
            </a:pPr>
            <a:r>
              <a:rPr lang="en-CA" altLang="en-US" dirty="0"/>
              <a:t>Offer considerable pay with few to no duties.</a:t>
            </a:r>
            <a:endParaRPr lang="en-US" altLang="en-US" dirty="0"/>
          </a:p>
          <a:p>
            <a:pPr>
              <a:lnSpc>
                <a:spcPct val="120000"/>
              </a:lnSpc>
              <a:buFontTx/>
              <a:buChar char="•"/>
            </a:pPr>
            <a:r>
              <a:rPr lang="en-CA" altLang="en-US" dirty="0"/>
              <a:t>Promise payment of wages in cash.</a:t>
            </a:r>
            <a:endParaRPr lang="en-US" altLang="en-US" dirty="0"/>
          </a:p>
          <a:p>
            <a:pPr>
              <a:lnSpc>
                <a:spcPct val="120000"/>
              </a:lnSpc>
              <a:buFontTx/>
              <a:buChar char="•"/>
            </a:pPr>
            <a:r>
              <a:rPr lang="en-CA" altLang="en-US" dirty="0"/>
              <a:t>Contain no physical address or contact person.</a:t>
            </a:r>
            <a:endParaRPr lang="en-US" altLang="en-US" dirty="0"/>
          </a:p>
          <a:p>
            <a:pPr>
              <a:lnSpc>
                <a:spcPct val="120000"/>
              </a:lnSpc>
              <a:buFontTx/>
              <a:buChar char="•"/>
            </a:pPr>
            <a:r>
              <a:rPr lang="en-CA" altLang="en-US" dirty="0"/>
              <a:t>Require you to open a new bank account </a:t>
            </a:r>
            <a:br>
              <a:rPr lang="en-CA" altLang="en-US" dirty="0"/>
            </a:br>
            <a:r>
              <a:rPr lang="en-CA" altLang="en-US" dirty="0"/>
              <a:t>or accept company cheques to </a:t>
            </a:r>
            <a:r>
              <a:rPr lang="en-CA" altLang="en-US" dirty="0">
                <a:latin typeface="HelveticaNeueLT Pro 55 Roman"/>
              </a:rPr>
              <a:t>“</a:t>
            </a:r>
            <a:r>
              <a:rPr lang="en-CA" altLang="en-US" dirty="0"/>
              <a:t>test</a:t>
            </a:r>
            <a:r>
              <a:rPr lang="en-CA" altLang="en-US" dirty="0">
                <a:latin typeface="HelveticaNeueLT Pro 55 Roman"/>
              </a:rPr>
              <a:t>”</a:t>
            </a:r>
            <a:r>
              <a:rPr lang="en-CA" altLang="en-US" dirty="0"/>
              <a:t> a wire </a:t>
            </a:r>
            <a:br>
              <a:rPr lang="en-CA" altLang="en-US" dirty="0"/>
            </a:br>
            <a:r>
              <a:rPr lang="en-CA" altLang="en-US" dirty="0"/>
              <a:t>transfer service.</a:t>
            </a:r>
            <a:endParaRPr lang="en-US" altLang="en-US" dirty="0"/>
          </a:p>
        </p:txBody>
      </p:sp>
      <p:sp>
        <p:nvSpPr>
          <p:cNvPr id="86021" name="TextBox 7"/>
          <p:cNvSpPr txBox="1">
            <a:spLocks noChangeArrowheads="1"/>
          </p:cNvSpPr>
          <p:nvPr/>
        </p:nvSpPr>
        <p:spPr bwMode="auto">
          <a:xfrm>
            <a:off x="2063751" y="339726"/>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PROTECTING YOURSELF</a:t>
            </a:r>
          </a:p>
        </p:txBody>
      </p:sp>
    </p:spTree>
    <p:extLst>
      <p:ext uri="{BB962C8B-B14F-4D97-AF65-F5344CB8AC3E}">
        <p14:creationId xmlns:p14="http://schemas.microsoft.com/office/powerpoint/2010/main" val="39256232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ChangeArrowheads="1"/>
          </p:cNvSpPr>
          <p:nvPr/>
        </p:nvSpPr>
        <p:spPr bwMode="auto">
          <a:xfrm>
            <a:off x="1381126" y="1273176"/>
            <a:ext cx="21891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dirty="0"/>
              <a:t>Protecting yourself</a:t>
            </a:r>
          </a:p>
        </p:txBody>
      </p:sp>
      <p:sp>
        <p:nvSpPr>
          <p:cNvPr id="87043" name="Text Box 4"/>
          <p:cNvSpPr txBox="1">
            <a:spLocks noChangeArrowheads="1"/>
          </p:cNvSpPr>
          <p:nvPr/>
        </p:nvSpPr>
        <p:spPr bwMode="auto">
          <a:xfrm>
            <a:off x="9969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997995EB-237D-4C9D-9902-8533F2038C73}" type="slidenum">
              <a:rPr lang="en-US" altLang="en-US" sz="1600">
                <a:solidFill>
                  <a:srgbClr val="FF8000"/>
                </a:solidFill>
                <a:latin typeface="Arial Black" pitchFamily="34" charset="0"/>
              </a:rPr>
              <a:pPr algn="ctr">
                <a:spcBef>
                  <a:spcPct val="50000"/>
                </a:spcBef>
              </a:pPr>
              <a:t>31</a:t>
            </a:fld>
            <a:endParaRPr lang="en-US" altLang="en-US"/>
          </a:p>
        </p:txBody>
      </p:sp>
      <p:sp>
        <p:nvSpPr>
          <p:cNvPr id="87044" name="Text Box 5"/>
          <p:cNvSpPr txBox="1">
            <a:spLocks noChangeArrowheads="1"/>
          </p:cNvSpPr>
          <p:nvPr/>
        </p:nvSpPr>
        <p:spPr bwMode="auto">
          <a:xfrm>
            <a:off x="3555712" y="1273175"/>
            <a:ext cx="7038398"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nSpc>
                <a:spcPct val="120000"/>
              </a:lnSpc>
              <a:buFontTx/>
              <a:buChar char="•"/>
            </a:pPr>
            <a:r>
              <a:rPr lang="en-US" altLang="en-US" dirty="0"/>
              <a:t>Don</a:t>
            </a:r>
            <a:r>
              <a:rPr lang="en-US" altLang="en-US" dirty="0">
                <a:latin typeface="HelveticaNeueLT Pro 55 Roman"/>
              </a:rPr>
              <a:t>’</a:t>
            </a:r>
            <a:r>
              <a:rPr lang="en-US" altLang="en-US" dirty="0"/>
              <a:t>t share personal information freely.</a:t>
            </a:r>
          </a:p>
          <a:p>
            <a:pPr>
              <a:lnSpc>
                <a:spcPct val="120000"/>
              </a:lnSpc>
              <a:buFontTx/>
              <a:buChar char="•"/>
            </a:pPr>
            <a:r>
              <a:rPr lang="en-US" altLang="en-US" dirty="0"/>
              <a:t>Destroy documents with personal information.</a:t>
            </a:r>
          </a:p>
          <a:p>
            <a:pPr>
              <a:lnSpc>
                <a:spcPct val="120000"/>
              </a:lnSpc>
              <a:buFontTx/>
              <a:buChar char="•"/>
            </a:pPr>
            <a:r>
              <a:rPr lang="en-US" altLang="en-US" dirty="0"/>
              <a:t>Keep your wallet or purse safe.</a:t>
            </a:r>
          </a:p>
          <a:p>
            <a:pPr>
              <a:lnSpc>
                <a:spcPct val="120000"/>
              </a:lnSpc>
              <a:buFontTx/>
              <a:buChar char="•"/>
            </a:pPr>
            <a:r>
              <a:rPr lang="en-US" altLang="en-US" dirty="0"/>
              <a:t>Don</a:t>
            </a:r>
            <a:r>
              <a:rPr lang="en-US" altLang="en-US" dirty="0">
                <a:latin typeface="HelveticaNeueLT Pro 55 Roman"/>
              </a:rPr>
              <a:t>’</a:t>
            </a:r>
            <a:r>
              <a:rPr lang="en-US" altLang="en-US" dirty="0"/>
              <a:t>t carry ID you don</a:t>
            </a:r>
            <a:r>
              <a:rPr lang="en-US" altLang="en-US" dirty="0">
                <a:latin typeface="HelveticaNeueLT Pro 55 Roman"/>
              </a:rPr>
              <a:t>’</a:t>
            </a:r>
            <a:r>
              <a:rPr lang="en-US" altLang="en-US" dirty="0"/>
              <a:t>t need (such as your SIN).</a:t>
            </a:r>
          </a:p>
          <a:p>
            <a:pPr>
              <a:lnSpc>
                <a:spcPct val="120000"/>
              </a:lnSpc>
              <a:buFontTx/>
              <a:buChar char="•"/>
            </a:pPr>
            <a:r>
              <a:rPr lang="en-US" altLang="en-US" dirty="0"/>
              <a:t>Lock your household mailbox if possible. </a:t>
            </a:r>
          </a:p>
        </p:txBody>
      </p:sp>
      <p:sp>
        <p:nvSpPr>
          <p:cNvPr id="87045" name="TextBox 7"/>
          <p:cNvSpPr txBox="1">
            <a:spLocks noChangeArrowheads="1"/>
          </p:cNvSpPr>
          <p:nvPr/>
        </p:nvSpPr>
        <p:spPr bwMode="auto">
          <a:xfrm>
            <a:off x="2063751" y="339726"/>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PROTECTING YOURSELF</a:t>
            </a:r>
          </a:p>
        </p:txBody>
      </p:sp>
    </p:spTree>
    <p:extLst>
      <p:ext uri="{BB962C8B-B14F-4D97-AF65-F5344CB8AC3E}">
        <p14:creationId xmlns:p14="http://schemas.microsoft.com/office/powerpoint/2010/main" val="3005483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ChangeArrowheads="1"/>
          </p:cNvSpPr>
          <p:nvPr/>
        </p:nvSpPr>
        <p:spPr bwMode="auto">
          <a:xfrm>
            <a:off x="1524001" y="1273176"/>
            <a:ext cx="21891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dirty="0"/>
              <a:t>Protecting yourself, </a:t>
            </a:r>
            <a:br>
              <a:rPr lang="en-US" altLang="en-US" b="1" dirty="0"/>
            </a:br>
            <a:r>
              <a:rPr lang="en-US" altLang="en-US" b="1" dirty="0"/>
              <a:t>cont.</a:t>
            </a:r>
          </a:p>
        </p:txBody>
      </p:sp>
      <p:sp>
        <p:nvSpPr>
          <p:cNvPr id="88067" name="Text Box 4"/>
          <p:cNvSpPr txBox="1">
            <a:spLocks noChangeArrowheads="1"/>
          </p:cNvSpPr>
          <p:nvPr/>
        </p:nvSpPr>
        <p:spPr bwMode="auto">
          <a:xfrm>
            <a:off x="9969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93D57823-9025-4306-B96C-F2B8B9363FD4}" type="slidenum">
              <a:rPr lang="en-US" altLang="en-US" sz="1600">
                <a:solidFill>
                  <a:srgbClr val="FF8000"/>
                </a:solidFill>
                <a:latin typeface="Arial Black" pitchFamily="34" charset="0"/>
              </a:rPr>
              <a:pPr algn="ctr">
                <a:spcBef>
                  <a:spcPct val="50000"/>
                </a:spcBef>
              </a:pPr>
              <a:t>32</a:t>
            </a:fld>
            <a:endParaRPr lang="en-US" altLang="en-US"/>
          </a:p>
        </p:txBody>
      </p:sp>
      <p:sp>
        <p:nvSpPr>
          <p:cNvPr id="88068" name="Text Box 5"/>
          <p:cNvSpPr txBox="1">
            <a:spLocks noChangeArrowheads="1"/>
          </p:cNvSpPr>
          <p:nvPr/>
        </p:nvSpPr>
        <p:spPr bwMode="auto">
          <a:xfrm>
            <a:off x="3790950" y="1331914"/>
            <a:ext cx="6877050"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nSpc>
                <a:spcPct val="120000"/>
              </a:lnSpc>
              <a:buFontTx/>
              <a:buChar char="•"/>
            </a:pPr>
            <a:r>
              <a:rPr lang="en-US" altLang="en-US"/>
              <a:t>Limit the number of credit cards you hold. </a:t>
            </a:r>
          </a:p>
          <a:p>
            <a:pPr>
              <a:lnSpc>
                <a:spcPct val="120000"/>
              </a:lnSpc>
              <a:buFontTx/>
              <a:buChar char="•"/>
            </a:pPr>
            <a:r>
              <a:rPr lang="en-US" altLang="en-US"/>
              <a:t>Check your credit report once a year. </a:t>
            </a:r>
          </a:p>
          <a:p>
            <a:pPr>
              <a:lnSpc>
                <a:spcPct val="120000"/>
              </a:lnSpc>
              <a:buFontTx/>
              <a:buChar char="•"/>
            </a:pPr>
            <a:r>
              <a:rPr lang="en-US" altLang="en-US"/>
              <a:t>Make sure websites are secure before </a:t>
            </a:r>
            <a:br>
              <a:rPr lang="en-US" altLang="en-US"/>
            </a:br>
            <a:r>
              <a:rPr lang="en-US" altLang="en-US"/>
              <a:t>transmitting personal information.</a:t>
            </a:r>
          </a:p>
          <a:p>
            <a:pPr>
              <a:lnSpc>
                <a:spcPct val="120000"/>
              </a:lnSpc>
              <a:buFontTx/>
              <a:buChar char="•"/>
            </a:pPr>
            <a:r>
              <a:rPr lang="en-US" altLang="en-US"/>
              <a:t>Delete emails that ask for personal information. </a:t>
            </a:r>
          </a:p>
          <a:p>
            <a:pPr>
              <a:lnSpc>
                <a:spcPct val="120000"/>
              </a:lnSpc>
              <a:buFontTx/>
              <a:buChar char="•"/>
            </a:pPr>
            <a:r>
              <a:rPr lang="en-US" altLang="en-US"/>
              <a:t>Keep computer firewalls and spyware </a:t>
            </a:r>
            <a:br>
              <a:rPr lang="en-US" altLang="en-US"/>
            </a:br>
            <a:r>
              <a:rPr lang="en-US" altLang="en-US"/>
              <a:t>up-to-date.</a:t>
            </a:r>
          </a:p>
        </p:txBody>
      </p:sp>
      <p:sp>
        <p:nvSpPr>
          <p:cNvPr id="88069" name="TextBox 7"/>
          <p:cNvSpPr txBox="1">
            <a:spLocks noChangeArrowheads="1"/>
          </p:cNvSpPr>
          <p:nvPr/>
        </p:nvSpPr>
        <p:spPr bwMode="auto">
          <a:xfrm>
            <a:off x="2063751" y="339726"/>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PROTECTING YOURSELF</a:t>
            </a:r>
          </a:p>
        </p:txBody>
      </p:sp>
    </p:spTree>
    <p:extLst>
      <p:ext uri="{BB962C8B-B14F-4D97-AF65-F5344CB8AC3E}">
        <p14:creationId xmlns:p14="http://schemas.microsoft.com/office/powerpoint/2010/main" val="36463483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ChangeArrowheads="1"/>
          </p:cNvSpPr>
          <p:nvPr/>
        </p:nvSpPr>
        <p:spPr bwMode="auto">
          <a:xfrm>
            <a:off x="1476376" y="1273176"/>
            <a:ext cx="21891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dirty="0"/>
              <a:t>Protecting yourself, </a:t>
            </a:r>
            <a:br>
              <a:rPr lang="en-US" altLang="en-US" b="1" dirty="0"/>
            </a:br>
            <a:r>
              <a:rPr lang="en-US" altLang="en-US" b="1" dirty="0"/>
              <a:t>cont.</a:t>
            </a:r>
          </a:p>
        </p:txBody>
      </p:sp>
      <p:sp>
        <p:nvSpPr>
          <p:cNvPr id="89091" name="Text Box 4"/>
          <p:cNvSpPr txBox="1">
            <a:spLocks noChangeArrowheads="1"/>
          </p:cNvSpPr>
          <p:nvPr/>
        </p:nvSpPr>
        <p:spPr bwMode="auto">
          <a:xfrm>
            <a:off x="9969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FD524BE7-6661-44BE-90DC-A37D3A911899}" type="slidenum">
              <a:rPr lang="en-US" altLang="en-US" sz="1600">
                <a:solidFill>
                  <a:srgbClr val="FF8000"/>
                </a:solidFill>
                <a:latin typeface="Arial Black" pitchFamily="34" charset="0"/>
              </a:rPr>
              <a:pPr algn="ctr">
                <a:spcBef>
                  <a:spcPct val="50000"/>
                </a:spcBef>
              </a:pPr>
              <a:t>33</a:t>
            </a:fld>
            <a:endParaRPr lang="en-US" altLang="en-US"/>
          </a:p>
        </p:txBody>
      </p:sp>
      <p:sp>
        <p:nvSpPr>
          <p:cNvPr id="89092" name="Text Box 5"/>
          <p:cNvSpPr txBox="1">
            <a:spLocks noChangeArrowheads="1"/>
          </p:cNvSpPr>
          <p:nvPr/>
        </p:nvSpPr>
        <p:spPr bwMode="auto">
          <a:xfrm>
            <a:off x="3705225" y="1131888"/>
            <a:ext cx="687705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nSpc>
                <a:spcPct val="120000"/>
              </a:lnSpc>
              <a:buFontTx/>
              <a:buChar char="•"/>
            </a:pPr>
            <a:r>
              <a:rPr lang="en-US" altLang="en-US"/>
              <a:t>Keep your computer passwords safe.</a:t>
            </a:r>
          </a:p>
          <a:p>
            <a:pPr>
              <a:lnSpc>
                <a:spcPct val="120000"/>
              </a:lnSpc>
              <a:buFontTx/>
              <a:buChar char="•"/>
            </a:pPr>
            <a:r>
              <a:rPr lang="en-US" altLang="en-US"/>
              <a:t>Don</a:t>
            </a:r>
            <a:r>
              <a:rPr lang="en-US" altLang="en-US">
                <a:latin typeface="HelveticaNeueLT Pro 55 Roman"/>
              </a:rPr>
              <a:t>’</a:t>
            </a:r>
            <a:r>
              <a:rPr lang="en-US" altLang="en-US"/>
              <a:t>t give telemarketers personal information.</a:t>
            </a:r>
          </a:p>
          <a:p>
            <a:pPr>
              <a:lnSpc>
                <a:spcPct val="120000"/>
              </a:lnSpc>
              <a:buFontTx/>
              <a:buChar char="•"/>
            </a:pPr>
            <a:r>
              <a:rPr lang="en-US" altLang="en-US"/>
              <a:t>Destroy old documents that contain </a:t>
            </a:r>
            <a:br>
              <a:rPr lang="en-US" altLang="en-US"/>
            </a:br>
            <a:r>
              <a:rPr lang="en-US" altLang="en-US"/>
              <a:t>identity information.</a:t>
            </a:r>
          </a:p>
          <a:p>
            <a:pPr>
              <a:lnSpc>
                <a:spcPct val="120000"/>
              </a:lnSpc>
              <a:buFontTx/>
              <a:buChar char="•"/>
            </a:pPr>
            <a:r>
              <a:rPr lang="en-US" altLang="en-US"/>
              <a:t>Be skeptical </a:t>
            </a:r>
            <a:r>
              <a:rPr lang="en-US" altLang="en-US">
                <a:latin typeface="HelveticaNeueLT Pro 55 Roman"/>
              </a:rPr>
              <a:t>–</a:t>
            </a:r>
            <a:r>
              <a:rPr lang="en-US" altLang="en-US"/>
              <a:t> if an offer sounds too good to </a:t>
            </a:r>
            <a:br>
              <a:rPr lang="en-US" altLang="en-US"/>
            </a:br>
            <a:r>
              <a:rPr lang="en-US" altLang="en-US"/>
              <a:t>be true, it is!</a:t>
            </a:r>
          </a:p>
          <a:p>
            <a:pPr>
              <a:lnSpc>
                <a:spcPct val="120000"/>
              </a:lnSpc>
              <a:buFontTx/>
              <a:buChar char="•"/>
            </a:pPr>
            <a:r>
              <a:rPr lang="en-US" altLang="en-US"/>
              <a:t>Save paper bank records for at least a year</a:t>
            </a:r>
            <a:r>
              <a:rPr lang="en-CA" altLang="en-US"/>
              <a:t>.</a:t>
            </a:r>
            <a:endParaRPr lang="en-US" altLang="en-US"/>
          </a:p>
        </p:txBody>
      </p:sp>
      <p:sp>
        <p:nvSpPr>
          <p:cNvPr id="89093" name="TextBox 7"/>
          <p:cNvSpPr txBox="1">
            <a:spLocks noChangeArrowheads="1"/>
          </p:cNvSpPr>
          <p:nvPr/>
        </p:nvSpPr>
        <p:spPr bwMode="auto">
          <a:xfrm>
            <a:off x="2063751" y="339726"/>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PROTECTING YOURSELF</a:t>
            </a:r>
          </a:p>
        </p:txBody>
      </p:sp>
    </p:spTree>
    <p:extLst>
      <p:ext uri="{BB962C8B-B14F-4D97-AF65-F5344CB8AC3E}">
        <p14:creationId xmlns:p14="http://schemas.microsoft.com/office/powerpoint/2010/main" val="3067674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ChangeArrowheads="1"/>
          </p:cNvSpPr>
          <p:nvPr/>
        </p:nvSpPr>
        <p:spPr bwMode="auto">
          <a:xfrm>
            <a:off x="1524001" y="1273175"/>
            <a:ext cx="2189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What to do</a:t>
            </a:r>
          </a:p>
        </p:txBody>
      </p:sp>
      <p:sp>
        <p:nvSpPr>
          <p:cNvPr id="90115" name="Text Box 4"/>
          <p:cNvSpPr txBox="1">
            <a:spLocks noChangeArrowheads="1"/>
          </p:cNvSpPr>
          <p:nvPr/>
        </p:nvSpPr>
        <p:spPr bwMode="auto">
          <a:xfrm>
            <a:off x="9969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5F5D6847-AF20-45D6-9FCA-361B6E9CF6E5}" type="slidenum">
              <a:rPr lang="en-US" altLang="en-US" sz="1600">
                <a:solidFill>
                  <a:srgbClr val="FF8000"/>
                </a:solidFill>
                <a:latin typeface="Arial Black" pitchFamily="34" charset="0"/>
              </a:rPr>
              <a:pPr algn="ctr">
                <a:spcBef>
                  <a:spcPct val="50000"/>
                </a:spcBef>
              </a:pPr>
              <a:t>34</a:t>
            </a:fld>
            <a:endParaRPr lang="en-US" altLang="en-US"/>
          </a:p>
        </p:txBody>
      </p:sp>
      <p:sp>
        <p:nvSpPr>
          <p:cNvPr id="90116" name="Text Box 5"/>
          <p:cNvSpPr txBox="1">
            <a:spLocks noChangeArrowheads="1"/>
          </p:cNvSpPr>
          <p:nvPr/>
        </p:nvSpPr>
        <p:spPr bwMode="auto">
          <a:xfrm>
            <a:off x="3790950" y="1331914"/>
            <a:ext cx="6877050" cy="363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nSpc>
                <a:spcPct val="120000"/>
              </a:lnSpc>
              <a:buFontTx/>
              <a:buChar char="•"/>
            </a:pPr>
            <a:r>
              <a:rPr lang="en-CA" altLang="en-US" dirty="0"/>
              <a:t>Contact your financial institution immediately.</a:t>
            </a:r>
          </a:p>
          <a:p>
            <a:pPr>
              <a:lnSpc>
                <a:spcPct val="120000"/>
              </a:lnSpc>
              <a:buFontTx/>
              <a:buChar char="•"/>
            </a:pPr>
            <a:r>
              <a:rPr lang="en-CA" altLang="en-US" dirty="0"/>
              <a:t>Notify Canada’s credit bureaus (Equifax Canada at </a:t>
            </a:r>
            <a:r>
              <a:rPr lang="en-CA" altLang="en-US" dirty="0">
                <a:hlinkClick r:id="rId3"/>
              </a:rPr>
              <a:t>www.equifax.ca</a:t>
            </a:r>
            <a:r>
              <a:rPr lang="en-CA" altLang="en-US" dirty="0"/>
              <a:t> and TransUnion Canada at </a:t>
            </a:r>
            <a:r>
              <a:rPr lang="en-CA" altLang="en-US" dirty="0">
                <a:hlinkClick r:id="rId4"/>
              </a:rPr>
              <a:t>www.transunion.ca</a:t>
            </a:r>
            <a:r>
              <a:rPr lang="en-CA" altLang="en-US" dirty="0"/>
              <a:t>).</a:t>
            </a:r>
          </a:p>
          <a:p>
            <a:pPr>
              <a:lnSpc>
                <a:spcPct val="120000"/>
              </a:lnSpc>
              <a:buFontTx/>
              <a:buChar char="•"/>
            </a:pPr>
            <a:r>
              <a:rPr lang="en-CA" altLang="en-US" dirty="0"/>
              <a:t>Contact the Canadian Anti-Fraud Centre.</a:t>
            </a:r>
          </a:p>
          <a:p>
            <a:pPr>
              <a:lnSpc>
                <a:spcPct val="120000"/>
              </a:lnSpc>
              <a:buFontTx/>
              <a:buChar char="•"/>
            </a:pPr>
            <a:r>
              <a:rPr lang="en-CA" altLang="en-US" dirty="0"/>
              <a:t>Notify your local police as soon as you are </a:t>
            </a:r>
            <a:br>
              <a:rPr lang="en-CA" altLang="en-US" dirty="0"/>
            </a:br>
            <a:r>
              <a:rPr lang="en-CA" altLang="en-US" dirty="0"/>
              <a:t>aware of it.</a:t>
            </a:r>
          </a:p>
          <a:p>
            <a:pPr>
              <a:lnSpc>
                <a:spcPct val="120000"/>
              </a:lnSpc>
              <a:buFontTx/>
              <a:buChar char="•"/>
            </a:pPr>
            <a:endParaRPr lang="en-US" altLang="en-US" dirty="0"/>
          </a:p>
        </p:txBody>
      </p:sp>
      <p:sp>
        <p:nvSpPr>
          <p:cNvPr id="90117" name="TextBox 7"/>
          <p:cNvSpPr txBox="1">
            <a:spLocks noChangeArrowheads="1"/>
          </p:cNvSpPr>
          <p:nvPr/>
        </p:nvSpPr>
        <p:spPr bwMode="auto">
          <a:xfrm>
            <a:off x="2063751" y="339726"/>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PROTECTING YOURSELF</a:t>
            </a:r>
          </a:p>
        </p:txBody>
      </p:sp>
    </p:spTree>
    <p:extLst>
      <p:ext uri="{BB962C8B-B14F-4D97-AF65-F5344CB8AC3E}">
        <p14:creationId xmlns:p14="http://schemas.microsoft.com/office/powerpoint/2010/main" val="7652737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3" descr="Picture 31">
            <a:extLst>
              <a:ext uri="{FF2B5EF4-FFF2-40B4-BE49-F238E27FC236}">
                <a16:creationId xmlns:a16="http://schemas.microsoft.com/office/drawing/2014/main" id="{03FE29AC-FDF6-45CF-88C1-D4972083A0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3963" y="1933278"/>
            <a:ext cx="6500813"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4019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3">
            <a:extLst>
              <a:ext uri="{FF2B5EF4-FFF2-40B4-BE49-F238E27FC236}">
                <a16:creationId xmlns:a16="http://schemas.microsoft.com/office/drawing/2014/main" id="{C7C678A1-9474-4FD6-A6DC-E3E1C2408E56}"/>
              </a:ext>
            </a:extLst>
          </p:cNvPr>
          <p:cNvSpPr txBox="1">
            <a:spLocks noChangeArrowheads="1"/>
          </p:cNvSpPr>
          <p:nvPr/>
        </p:nvSpPr>
        <p:spPr bwMode="auto">
          <a:xfrm>
            <a:off x="1393776" y="5643563"/>
            <a:ext cx="428625" cy="30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406"/>
              <a:t>E4</a:t>
            </a:r>
            <a:endParaRPr lang="en-US" altLang="en-US" sz="2250"/>
          </a:p>
        </p:txBody>
      </p:sp>
      <p:pic>
        <p:nvPicPr>
          <p:cNvPr id="70659" name="Picture 5" descr="Picture 22">
            <a:extLst>
              <a:ext uri="{FF2B5EF4-FFF2-40B4-BE49-F238E27FC236}">
                <a16:creationId xmlns:a16="http://schemas.microsoft.com/office/drawing/2014/main" id="{5180CF55-29C7-4CC0-A3EC-6841C56E19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3776" y="142875"/>
            <a:ext cx="4622602" cy="1672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Text Box 6">
            <a:extLst>
              <a:ext uri="{FF2B5EF4-FFF2-40B4-BE49-F238E27FC236}">
                <a16:creationId xmlns:a16="http://schemas.microsoft.com/office/drawing/2014/main" id="{49FD8D09-E9F3-4912-AC80-9C715E345156}"/>
              </a:ext>
            </a:extLst>
          </p:cNvPr>
          <p:cNvSpPr txBox="1">
            <a:spLocks noChangeArrowheads="1"/>
          </p:cNvSpPr>
          <p:nvPr/>
        </p:nvSpPr>
        <p:spPr bwMode="auto">
          <a:xfrm>
            <a:off x="2251026" y="1855888"/>
            <a:ext cx="6143625" cy="3685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625" b="1"/>
              <a:t>Understanding Interest Rates</a:t>
            </a:r>
            <a:endParaRPr lang="en-US" altLang="en-US" sz="2625"/>
          </a:p>
          <a:p>
            <a:pPr>
              <a:lnSpc>
                <a:spcPct val="80000"/>
              </a:lnSpc>
              <a:spcBef>
                <a:spcPct val="50000"/>
              </a:spcBef>
              <a:buClr>
                <a:srgbClr val="991222"/>
              </a:buClr>
              <a:buFont typeface="Wingdings" panose="05000000000000000000" pitchFamily="2" charset="2"/>
              <a:buChar char="§"/>
            </a:pPr>
            <a:r>
              <a:rPr lang="en-US" altLang="en-US" sz="1875"/>
              <a:t> Non-installment credit</a:t>
            </a:r>
          </a:p>
          <a:p>
            <a:pPr lvl="1">
              <a:lnSpc>
                <a:spcPct val="70000"/>
              </a:lnSpc>
              <a:spcBef>
                <a:spcPct val="50000"/>
              </a:spcBef>
              <a:buClr>
                <a:srgbClr val="991222"/>
              </a:buClr>
              <a:buFont typeface="Wingdings" panose="05000000000000000000" pitchFamily="2" charset="2"/>
              <a:buChar char="§"/>
            </a:pPr>
            <a:r>
              <a:rPr lang="en-US" altLang="en-US" sz="1594"/>
              <a:t> Regular </a:t>
            </a:r>
          </a:p>
          <a:p>
            <a:pPr lvl="1">
              <a:lnSpc>
                <a:spcPct val="70000"/>
              </a:lnSpc>
              <a:spcBef>
                <a:spcPct val="50000"/>
              </a:spcBef>
              <a:buClr>
                <a:srgbClr val="991222"/>
              </a:buClr>
              <a:buFont typeface="Wingdings" panose="05000000000000000000" pitchFamily="2" charset="2"/>
              <a:buChar char="§"/>
            </a:pPr>
            <a:r>
              <a:rPr lang="en-US" altLang="en-US" sz="1594"/>
              <a:t> 30-day charge accounts (American Express)</a:t>
            </a:r>
          </a:p>
          <a:p>
            <a:pPr lvl="1">
              <a:lnSpc>
                <a:spcPct val="70000"/>
              </a:lnSpc>
              <a:spcBef>
                <a:spcPct val="50000"/>
              </a:spcBef>
              <a:buClr>
                <a:srgbClr val="991222"/>
              </a:buClr>
              <a:buFont typeface="Wingdings" panose="05000000000000000000" pitchFamily="2" charset="2"/>
              <a:buChar char="§"/>
            </a:pPr>
            <a:r>
              <a:rPr lang="en-US" altLang="en-US" sz="1594"/>
              <a:t> Travel and entertainment cards</a:t>
            </a:r>
            <a:endParaRPr lang="en-US" altLang="en-US" sz="1875"/>
          </a:p>
          <a:p>
            <a:pPr>
              <a:lnSpc>
                <a:spcPct val="80000"/>
              </a:lnSpc>
              <a:spcBef>
                <a:spcPct val="50000"/>
              </a:spcBef>
              <a:buClr>
                <a:srgbClr val="991222"/>
              </a:buClr>
              <a:buFont typeface="Wingdings" panose="05000000000000000000" pitchFamily="2" charset="2"/>
              <a:buChar char="§"/>
            </a:pPr>
            <a:r>
              <a:rPr lang="en-US" altLang="en-US" sz="1875"/>
              <a:t> Installment credit</a:t>
            </a:r>
          </a:p>
          <a:p>
            <a:pPr lvl="1">
              <a:lnSpc>
                <a:spcPct val="70000"/>
              </a:lnSpc>
              <a:spcBef>
                <a:spcPct val="50000"/>
              </a:spcBef>
              <a:buClr>
                <a:srgbClr val="991222"/>
              </a:buClr>
              <a:buFont typeface="Wingdings" panose="05000000000000000000" pitchFamily="2" charset="2"/>
              <a:buChar char="§"/>
            </a:pPr>
            <a:r>
              <a:rPr lang="en-US" altLang="en-US" sz="1594"/>
              <a:t> Car loan, student loan, home loan</a:t>
            </a:r>
          </a:p>
          <a:p>
            <a:pPr lvl="1">
              <a:lnSpc>
                <a:spcPct val="70000"/>
              </a:lnSpc>
              <a:spcBef>
                <a:spcPct val="50000"/>
              </a:spcBef>
              <a:buClr>
                <a:srgbClr val="991222"/>
              </a:buClr>
              <a:buFont typeface="Wingdings" panose="05000000000000000000" pitchFamily="2" charset="2"/>
              <a:buChar char="§"/>
            </a:pPr>
            <a:r>
              <a:rPr lang="en-US" altLang="en-US" sz="1594"/>
              <a:t> Furniture purchase</a:t>
            </a:r>
            <a:endParaRPr lang="en-US" altLang="en-US" sz="1875"/>
          </a:p>
          <a:p>
            <a:pPr>
              <a:lnSpc>
                <a:spcPct val="80000"/>
              </a:lnSpc>
              <a:spcBef>
                <a:spcPct val="50000"/>
              </a:spcBef>
              <a:buClr>
                <a:srgbClr val="991222"/>
              </a:buClr>
              <a:buFont typeface="Wingdings" panose="05000000000000000000" pitchFamily="2" charset="2"/>
              <a:buChar char="§"/>
            </a:pPr>
            <a:r>
              <a:rPr lang="en-US" altLang="en-US" sz="1875"/>
              <a:t> Revolving credit</a:t>
            </a:r>
          </a:p>
          <a:p>
            <a:pPr lvl="1">
              <a:lnSpc>
                <a:spcPct val="70000"/>
              </a:lnSpc>
              <a:spcBef>
                <a:spcPct val="50000"/>
              </a:spcBef>
              <a:buClr>
                <a:srgbClr val="991222"/>
              </a:buClr>
              <a:buFont typeface="Wingdings" panose="05000000000000000000" pitchFamily="2" charset="2"/>
              <a:buChar char="§"/>
            </a:pPr>
            <a:r>
              <a:rPr lang="en-US" altLang="en-US" sz="1594"/>
              <a:t> Department store cards</a:t>
            </a:r>
          </a:p>
          <a:p>
            <a:pPr lvl="1">
              <a:lnSpc>
                <a:spcPct val="70000"/>
              </a:lnSpc>
              <a:spcBef>
                <a:spcPct val="50000"/>
              </a:spcBef>
              <a:buClr>
                <a:srgbClr val="991222"/>
              </a:buClr>
              <a:buFont typeface="Wingdings" panose="05000000000000000000" pitchFamily="2" charset="2"/>
              <a:buChar char="§"/>
            </a:pPr>
            <a:r>
              <a:rPr lang="en-US" altLang="en-US" sz="1594"/>
              <a:t> Bank cards: Visa/MasterCard</a:t>
            </a:r>
            <a:endParaRPr lang="en-US" altLang="en-US" sz="2250"/>
          </a:p>
        </p:txBody>
      </p:sp>
      <p:pic>
        <p:nvPicPr>
          <p:cNvPr id="70661" name="Picture 7" descr="Picture 26">
            <a:extLst>
              <a:ext uri="{FF2B5EF4-FFF2-40B4-BE49-F238E27FC236}">
                <a16:creationId xmlns:a16="http://schemas.microsoft.com/office/drawing/2014/main" id="{18674EC4-0043-43E1-B05D-D0E9AF0673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5838" y="357188"/>
            <a:ext cx="4387453" cy="127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8" descr="Picture 27">
            <a:extLst>
              <a:ext uri="{FF2B5EF4-FFF2-40B4-BE49-F238E27FC236}">
                <a16:creationId xmlns:a16="http://schemas.microsoft.com/office/drawing/2014/main" id="{C64EA5B5-1A39-4FD5-831F-96B602E666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4526" y="3929063"/>
            <a:ext cx="3488531" cy="1823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6041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3">
            <a:extLst>
              <a:ext uri="{FF2B5EF4-FFF2-40B4-BE49-F238E27FC236}">
                <a16:creationId xmlns:a16="http://schemas.microsoft.com/office/drawing/2014/main" id="{4142CD2C-CDEB-40CF-A200-412C3C1E874F}"/>
              </a:ext>
            </a:extLst>
          </p:cNvPr>
          <p:cNvSpPr txBox="1">
            <a:spLocks noChangeArrowheads="1"/>
          </p:cNvSpPr>
          <p:nvPr/>
        </p:nvSpPr>
        <p:spPr bwMode="auto">
          <a:xfrm>
            <a:off x="1393776" y="5643563"/>
            <a:ext cx="428625" cy="30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406"/>
              <a:t>E5</a:t>
            </a:r>
            <a:endParaRPr lang="en-US" altLang="en-US" sz="2250"/>
          </a:p>
        </p:txBody>
      </p:sp>
      <p:pic>
        <p:nvPicPr>
          <p:cNvPr id="72707" name="Picture 5" descr="Picture 22">
            <a:extLst>
              <a:ext uri="{FF2B5EF4-FFF2-40B4-BE49-F238E27FC236}">
                <a16:creationId xmlns:a16="http://schemas.microsoft.com/office/drawing/2014/main" id="{738300F0-0256-4404-B3E1-2A52EF17FE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3776" y="142875"/>
            <a:ext cx="4622602" cy="1672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Text Box 6">
            <a:extLst>
              <a:ext uri="{FF2B5EF4-FFF2-40B4-BE49-F238E27FC236}">
                <a16:creationId xmlns:a16="http://schemas.microsoft.com/office/drawing/2014/main" id="{7A6B472D-71D7-41C8-A23B-06773F8713AD}"/>
              </a:ext>
            </a:extLst>
          </p:cNvPr>
          <p:cNvSpPr txBox="1">
            <a:spLocks noChangeArrowheads="1"/>
          </p:cNvSpPr>
          <p:nvPr/>
        </p:nvSpPr>
        <p:spPr bwMode="auto">
          <a:xfrm>
            <a:off x="2251026" y="2239864"/>
            <a:ext cx="6143625" cy="724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50000"/>
              </a:lnSpc>
              <a:spcBef>
                <a:spcPct val="50000"/>
              </a:spcBef>
            </a:pPr>
            <a:r>
              <a:rPr lang="en-US" altLang="en-US" sz="2625" b="1"/>
              <a:t>Advantages and Disadvantages</a:t>
            </a:r>
          </a:p>
          <a:p>
            <a:pPr>
              <a:lnSpc>
                <a:spcPct val="50000"/>
              </a:lnSpc>
              <a:spcBef>
                <a:spcPct val="50000"/>
              </a:spcBef>
            </a:pPr>
            <a:r>
              <a:rPr lang="en-US" altLang="en-US" sz="2625" b="1"/>
              <a:t>of Credit Offers and Options</a:t>
            </a:r>
            <a:endParaRPr lang="en-US" altLang="en-US" sz="2250"/>
          </a:p>
        </p:txBody>
      </p:sp>
      <p:pic>
        <p:nvPicPr>
          <p:cNvPr id="72709" name="Picture 7" descr="Picture 22">
            <a:extLst>
              <a:ext uri="{FF2B5EF4-FFF2-40B4-BE49-F238E27FC236}">
                <a16:creationId xmlns:a16="http://schemas.microsoft.com/office/drawing/2014/main" id="{D0872975-61D3-48A0-B1C8-CC5633B4E7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3776" y="142875"/>
            <a:ext cx="4622602" cy="1672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0" name="Text Box 8">
            <a:extLst>
              <a:ext uri="{FF2B5EF4-FFF2-40B4-BE49-F238E27FC236}">
                <a16:creationId xmlns:a16="http://schemas.microsoft.com/office/drawing/2014/main" id="{C5A28913-AB46-4295-8A3D-BF8023B1B728}"/>
              </a:ext>
            </a:extLst>
          </p:cNvPr>
          <p:cNvSpPr txBox="1">
            <a:spLocks noChangeArrowheads="1"/>
          </p:cNvSpPr>
          <p:nvPr/>
        </p:nvSpPr>
        <p:spPr bwMode="auto">
          <a:xfrm>
            <a:off x="2393901" y="3071813"/>
            <a:ext cx="3429000" cy="17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688" b="1"/>
              <a:t>Advantages:</a:t>
            </a:r>
            <a:endParaRPr lang="en-US" altLang="en-US" sz="2625"/>
          </a:p>
          <a:p>
            <a:pPr>
              <a:lnSpc>
                <a:spcPct val="80000"/>
              </a:lnSpc>
              <a:spcBef>
                <a:spcPct val="50000"/>
              </a:spcBef>
              <a:buClr>
                <a:srgbClr val="991222"/>
              </a:buClr>
              <a:buFont typeface="Wingdings" panose="05000000000000000000" pitchFamily="2" charset="2"/>
              <a:buChar char="§"/>
            </a:pPr>
            <a:r>
              <a:rPr lang="en-US" altLang="en-US" sz="1406"/>
              <a:t> Convenient</a:t>
            </a:r>
          </a:p>
          <a:p>
            <a:pPr>
              <a:lnSpc>
                <a:spcPct val="80000"/>
              </a:lnSpc>
              <a:spcBef>
                <a:spcPct val="50000"/>
              </a:spcBef>
              <a:buClr>
                <a:srgbClr val="991222"/>
              </a:buClr>
              <a:buFont typeface="Wingdings" panose="05000000000000000000" pitchFamily="2" charset="2"/>
              <a:buChar char="§"/>
            </a:pPr>
            <a:r>
              <a:rPr lang="en-US" altLang="en-US" sz="1406"/>
              <a:t> Immediate purchasing power</a:t>
            </a:r>
          </a:p>
          <a:p>
            <a:pPr>
              <a:lnSpc>
                <a:spcPct val="80000"/>
              </a:lnSpc>
              <a:spcBef>
                <a:spcPct val="50000"/>
              </a:spcBef>
              <a:buClr>
                <a:srgbClr val="991222"/>
              </a:buClr>
              <a:buFont typeface="Wingdings" panose="05000000000000000000" pitchFamily="2" charset="2"/>
              <a:buChar char="§"/>
            </a:pPr>
            <a:r>
              <a:rPr lang="en-US" altLang="en-US" sz="1406"/>
              <a:t> No need for cash</a:t>
            </a:r>
          </a:p>
          <a:p>
            <a:pPr>
              <a:lnSpc>
                <a:spcPct val="80000"/>
              </a:lnSpc>
              <a:spcBef>
                <a:spcPct val="50000"/>
              </a:spcBef>
              <a:buClr>
                <a:srgbClr val="991222"/>
              </a:buClr>
              <a:buFont typeface="Wingdings" panose="05000000000000000000" pitchFamily="2" charset="2"/>
              <a:buChar char="§"/>
            </a:pPr>
            <a:r>
              <a:rPr lang="en-US" altLang="en-US" sz="1406"/>
              <a:t> Bills can be consolidated</a:t>
            </a:r>
          </a:p>
          <a:p>
            <a:pPr>
              <a:lnSpc>
                <a:spcPct val="80000"/>
              </a:lnSpc>
              <a:spcBef>
                <a:spcPct val="50000"/>
              </a:spcBef>
              <a:buClr>
                <a:srgbClr val="991222"/>
              </a:buClr>
              <a:buFont typeface="Wingdings" panose="05000000000000000000" pitchFamily="2" charset="2"/>
              <a:buChar char="§"/>
            </a:pPr>
            <a:r>
              <a:rPr lang="en-US" altLang="en-US" sz="1406"/>
              <a:t> Zero liability on fraud</a:t>
            </a:r>
            <a:endParaRPr lang="en-US" altLang="en-US" sz="2250"/>
          </a:p>
        </p:txBody>
      </p:sp>
      <p:sp>
        <p:nvSpPr>
          <p:cNvPr id="72711" name="Text Box 9">
            <a:extLst>
              <a:ext uri="{FF2B5EF4-FFF2-40B4-BE49-F238E27FC236}">
                <a16:creationId xmlns:a16="http://schemas.microsoft.com/office/drawing/2014/main" id="{58150777-0923-4A3C-8A03-0A09B0FC8110}"/>
              </a:ext>
            </a:extLst>
          </p:cNvPr>
          <p:cNvSpPr txBox="1">
            <a:spLocks noChangeArrowheads="1"/>
          </p:cNvSpPr>
          <p:nvPr/>
        </p:nvSpPr>
        <p:spPr bwMode="auto">
          <a:xfrm>
            <a:off x="5751463" y="3071813"/>
            <a:ext cx="3429000" cy="17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688" b="1"/>
              <a:t>But remember…</a:t>
            </a:r>
            <a:endParaRPr lang="en-US" altLang="en-US" sz="2625"/>
          </a:p>
          <a:p>
            <a:pPr>
              <a:lnSpc>
                <a:spcPct val="80000"/>
              </a:lnSpc>
              <a:spcBef>
                <a:spcPct val="50000"/>
              </a:spcBef>
              <a:buClr>
                <a:srgbClr val="991222"/>
              </a:buClr>
              <a:buFont typeface="Wingdings" panose="05000000000000000000" pitchFamily="2" charset="2"/>
              <a:buChar char="§"/>
            </a:pPr>
            <a:r>
              <a:rPr lang="en-US" altLang="en-US" sz="1406"/>
              <a:t> It’s a loan</a:t>
            </a:r>
          </a:p>
          <a:p>
            <a:pPr>
              <a:lnSpc>
                <a:spcPct val="80000"/>
              </a:lnSpc>
              <a:spcBef>
                <a:spcPct val="50000"/>
              </a:spcBef>
              <a:buClr>
                <a:srgbClr val="991222"/>
              </a:buClr>
              <a:buFont typeface="Wingdings" panose="05000000000000000000" pitchFamily="2" charset="2"/>
              <a:buChar char="§"/>
            </a:pPr>
            <a:r>
              <a:rPr lang="en-US" altLang="en-US" sz="1406"/>
              <a:t> Interest rate may go up</a:t>
            </a:r>
          </a:p>
          <a:p>
            <a:pPr>
              <a:lnSpc>
                <a:spcPct val="80000"/>
              </a:lnSpc>
              <a:spcBef>
                <a:spcPct val="50000"/>
              </a:spcBef>
              <a:buClr>
                <a:srgbClr val="991222"/>
              </a:buClr>
              <a:buFont typeface="Wingdings" panose="05000000000000000000" pitchFamily="2" charset="2"/>
              <a:buChar char="§"/>
            </a:pPr>
            <a:r>
              <a:rPr lang="en-US" altLang="en-US" sz="1406"/>
              <a:t> May include additional fees</a:t>
            </a:r>
          </a:p>
          <a:p>
            <a:pPr>
              <a:lnSpc>
                <a:spcPct val="80000"/>
              </a:lnSpc>
              <a:spcBef>
                <a:spcPct val="50000"/>
              </a:spcBef>
              <a:buClr>
                <a:srgbClr val="991222"/>
              </a:buClr>
              <a:buFont typeface="Wingdings" panose="05000000000000000000" pitchFamily="2" charset="2"/>
              <a:buChar char="§"/>
            </a:pPr>
            <a:r>
              <a:rPr lang="en-US" altLang="en-US" sz="1406"/>
              <a:t> Can be easy to overspend</a:t>
            </a:r>
          </a:p>
          <a:p>
            <a:pPr>
              <a:lnSpc>
                <a:spcPct val="80000"/>
              </a:lnSpc>
              <a:spcBef>
                <a:spcPct val="50000"/>
              </a:spcBef>
              <a:buClr>
                <a:srgbClr val="991222"/>
              </a:buClr>
              <a:buFont typeface="Wingdings" panose="05000000000000000000" pitchFamily="2" charset="2"/>
              <a:buChar char="§"/>
            </a:pPr>
            <a:r>
              <a:rPr lang="en-US" altLang="en-US" sz="1406"/>
              <a:t> Can promote impulse buying</a:t>
            </a:r>
            <a:endParaRPr lang="en-US" altLang="en-US" sz="2250"/>
          </a:p>
        </p:txBody>
      </p:sp>
      <p:pic>
        <p:nvPicPr>
          <p:cNvPr id="72712" name="Picture 10" descr="Picture 28">
            <a:extLst>
              <a:ext uri="{FF2B5EF4-FFF2-40B4-BE49-F238E27FC236}">
                <a16:creationId xmlns:a16="http://schemas.microsoft.com/office/drawing/2014/main" id="{02AD05FA-DEEB-47FE-B687-6CC4BB61DC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0768" y="2730997"/>
            <a:ext cx="2251770" cy="3269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4572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11" descr="Picture 22">
            <a:extLst>
              <a:ext uri="{FF2B5EF4-FFF2-40B4-BE49-F238E27FC236}">
                <a16:creationId xmlns:a16="http://schemas.microsoft.com/office/drawing/2014/main" id="{EC7B9CAC-DD3D-47CF-832B-BAA6B5B2004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93776" y="142875"/>
            <a:ext cx="4622602" cy="1672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Text Box 8">
            <a:extLst>
              <a:ext uri="{FF2B5EF4-FFF2-40B4-BE49-F238E27FC236}">
                <a16:creationId xmlns:a16="http://schemas.microsoft.com/office/drawing/2014/main" id="{2CA0D7CF-24AB-47E9-BFCA-64B58FA2E759}"/>
              </a:ext>
            </a:extLst>
          </p:cNvPr>
          <p:cNvSpPr txBox="1">
            <a:spLocks noChangeArrowheads="1"/>
          </p:cNvSpPr>
          <p:nvPr/>
        </p:nvSpPr>
        <p:spPr bwMode="auto">
          <a:xfrm>
            <a:off x="1393776" y="5643563"/>
            <a:ext cx="428625" cy="30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406"/>
              <a:t>E6</a:t>
            </a:r>
            <a:endParaRPr lang="en-US" altLang="en-US" sz="2250"/>
          </a:p>
        </p:txBody>
      </p:sp>
      <p:pic>
        <p:nvPicPr>
          <p:cNvPr id="74756" name="Picture 7" descr="Picture 3.png">
            <a:extLst>
              <a:ext uri="{FF2B5EF4-FFF2-40B4-BE49-F238E27FC236}">
                <a16:creationId xmlns:a16="http://schemas.microsoft.com/office/drawing/2014/main" id="{E354A7F4-02C2-439C-8EC4-281979D72E7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46651" y="915293"/>
            <a:ext cx="4963418" cy="75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6" descr="Picture 2.png">
            <a:extLst>
              <a:ext uri="{FF2B5EF4-FFF2-40B4-BE49-F238E27FC236}">
                <a16:creationId xmlns:a16="http://schemas.microsoft.com/office/drawing/2014/main" id="{1234F6D2-F8E7-4AC8-BF96-EF499D4DD3CB}"/>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09444" y="1410891"/>
            <a:ext cx="5703094" cy="451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8" name="Rectangle 9">
            <a:extLst>
              <a:ext uri="{FF2B5EF4-FFF2-40B4-BE49-F238E27FC236}">
                <a16:creationId xmlns:a16="http://schemas.microsoft.com/office/drawing/2014/main" id="{68E4148E-F83C-4142-8B5F-FDB473A7AEE3}"/>
              </a:ext>
            </a:extLst>
          </p:cNvPr>
          <p:cNvSpPr>
            <a:spLocks noChangeArrowheads="1"/>
          </p:cNvSpPr>
          <p:nvPr/>
        </p:nvSpPr>
        <p:spPr bwMode="auto">
          <a:xfrm>
            <a:off x="1809007" y="2000250"/>
            <a:ext cx="3143250" cy="642938"/>
          </a:xfrm>
          <a:prstGeom prst="rect">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250"/>
          </a:p>
        </p:txBody>
      </p:sp>
      <p:sp>
        <p:nvSpPr>
          <p:cNvPr id="74759" name="TextBox 8">
            <a:extLst>
              <a:ext uri="{FF2B5EF4-FFF2-40B4-BE49-F238E27FC236}">
                <a16:creationId xmlns:a16="http://schemas.microsoft.com/office/drawing/2014/main" id="{6A832CA5-7A97-413E-BFA9-B22145573A38}"/>
              </a:ext>
            </a:extLst>
          </p:cNvPr>
          <p:cNvSpPr txBox="1">
            <a:spLocks noChangeArrowheads="1"/>
          </p:cNvSpPr>
          <p:nvPr/>
        </p:nvSpPr>
        <p:spPr bwMode="auto">
          <a:xfrm>
            <a:off x="1951882" y="2052340"/>
            <a:ext cx="2904641" cy="525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6"/>
              <a:t>Use the APR to help you compare</a:t>
            </a:r>
            <a:br>
              <a:rPr lang="en-US" altLang="en-US" sz="1406"/>
            </a:br>
            <a:r>
              <a:rPr lang="en-US" altLang="en-US" sz="1406"/>
              <a:t>the cost of different credit cards.</a:t>
            </a:r>
          </a:p>
        </p:txBody>
      </p:sp>
      <p:sp>
        <p:nvSpPr>
          <p:cNvPr id="74760" name="Rectangle 10">
            <a:extLst>
              <a:ext uri="{FF2B5EF4-FFF2-40B4-BE49-F238E27FC236}">
                <a16:creationId xmlns:a16="http://schemas.microsoft.com/office/drawing/2014/main" id="{C8C30E3D-2150-4EE3-A96A-56D7D6F00B17}"/>
              </a:ext>
            </a:extLst>
          </p:cNvPr>
          <p:cNvSpPr>
            <a:spLocks noChangeArrowheads="1"/>
          </p:cNvSpPr>
          <p:nvPr/>
        </p:nvSpPr>
        <p:spPr bwMode="auto">
          <a:xfrm>
            <a:off x="7524006" y="272356"/>
            <a:ext cx="3357563" cy="642938"/>
          </a:xfrm>
          <a:prstGeom prst="rect">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250"/>
          </a:p>
        </p:txBody>
      </p:sp>
      <p:sp>
        <p:nvSpPr>
          <p:cNvPr id="74761" name="TextBox 11">
            <a:extLst>
              <a:ext uri="{FF2B5EF4-FFF2-40B4-BE49-F238E27FC236}">
                <a16:creationId xmlns:a16="http://schemas.microsoft.com/office/drawing/2014/main" id="{8B5A6848-EFDD-4139-8316-C7802ABBFAD6}"/>
              </a:ext>
            </a:extLst>
          </p:cNvPr>
          <p:cNvSpPr txBox="1">
            <a:spLocks noChangeArrowheads="1"/>
          </p:cNvSpPr>
          <p:nvPr/>
        </p:nvSpPr>
        <p:spPr bwMode="auto">
          <a:xfrm>
            <a:off x="7666882" y="324445"/>
            <a:ext cx="3147015" cy="525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6"/>
              <a:t>You’ll pay a higher APR for cash</a:t>
            </a:r>
            <a:br>
              <a:rPr lang="en-US" altLang="en-US" sz="1406"/>
            </a:br>
            <a:r>
              <a:rPr lang="en-US" altLang="en-US" sz="1406"/>
              <a:t>advances than you do for purchases.</a:t>
            </a:r>
          </a:p>
        </p:txBody>
      </p:sp>
      <p:sp>
        <p:nvSpPr>
          <p:cNvPr id="74762" name="Right Triangle 16">
            <a:extLst>
              <a:ext uri="{FF2B5EF4-FFF2-40B4-BE49-F238E27FC236}">
                <a16:creationId xmlns:a16="http://schemas.microsoft.com/office/drawing/2014/main" id="{D41A8692-29E4-490A-A1D9-A0430DA5D53D}"/>
              </a:ext>
            </a:extLst>
          </p:cNvPr>
          <p:cNvSpPr>
            <a:spLocks noChangeArrowheads="1"/>
          </p:cNvSpPr>
          <p:nvPr/>
        </p:nvSpPr>
        <p:spPr bwMode="auto">
          <a:xfrm flipV="1">
            <a:off x="4880819" y="2071687"/>
            <a:ext cx="714375" cy="214313"/>
          </a:xfrm>
          <a:prstGeom prst="rtTriangl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250"/>
          </a:p>
        </p:txBody>
      </p:sp>
      <p:sp>
        <p:nvSpPr>
          <p:cNvPr id="74763" name="Right Triangle 17">
            <a:extLst>
              <a:ext uri="{FF2B5EF4-FFF2-40B4-BE49-F238E27FC236}">
                <a16:creationId xmlns:a16="http://schemas.microsoft.com/office/drawing/2014/main" id="{6DF12168-798C-487F-8350-55EFB8A09220}"/>
              </a:ext>
            </a:extLst>
          </p:cNvPr>
          <p:cNvSpPr>
            <a:spLocks noChangeArrowheads="1"/>
          </p:cNvSpPr>
          <p:nvPr/>
        </p:nvSpPr>
        <p:spPr bwMode="auto">
          <a:xfrm rot="6236669">
            <a:off x="9496723" y="1547069"/>
            <a:ext cx="1771055" cy="296168"/>
          </a:xfrm>
          <a:prstGeom prst="rtTriangl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250"/>
          </a:p>
        </p:txBody>
      </p:sp>
      <p:sp>
        <p:nvSpPr>
          <p:cNvPr id="74764" name="Right Triangle 18">
            <a:extLst>
              <a:ext uri="{FF2B5EF4-FFF2-40B4-BE49-F238E27FC236}">
                <a16:creationId xmlns:a16="http://schemas.microsoft.com/office/drawing/2014/main" id="{D77A7606-400D-4EBA-A825-C9AA8DEE989C}"/>
              </a:ext>
            </a:extLst>
          </p:cNvPr>
          <p:cNvSpPr>
            <a:spLocks noChangeArrowheads="1"/>
          </p:cNvSpPr>
          <p:nvPr/>
        </p:nvSpPr>
        <p:spPr bwMode="auto">
          <a:xfrm rot="1412067" flipV="1">
            <a:off x="4464100" y="3397747"/>
            <a:ext cx="1137047" cy="345281"/>
          </a:xfrm>
          <a:prstGeom prst="rtTriangl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250"/>
          </a:p>
        </p:txBody>
      </p:sp>
      <p:sp>
        <p:nvSpPr>
          <p:cNvPr id="74765" name="Rectangle 12">
            <a:extLst>
              <a:ext uri="{FF2B5EF4-FFF2-40B4-BE49-F238E27FC236}">
                <a16:creationId xmlns:a16="http://schemas.microsoft.com/office/drawing/2014/main" id="{47547060-9F30-43B3-A97B-A477D1C136A8}"/>
              </a:ext>
            </a:extLst>
          </p:cNvPr>
          <p:cNvSpPr>
            <a:spLocks noChangeArrowheads="1"/>
          </p:cNvSpPr>
          <p:nvPr/>
        </p:nvSpPr>
        <p:spPr bwMode="auto">
          <a:xfrm>
            <a:off x="2309069" y="3071812"/>
            <a:ext cx="2714625" cy="642938"/>
          </a:xfrm>
          <a:prstGeom prst="rect">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250"/>
          </a:p>
        </p:txBody>
      </p:sp>
      <p:sp>
        <p:nvSpPr>
          <p:cNvPr id="74766" name="TextBox 13">
            <a:extLst>
              <a:ext uri="{FF2B5EF4-FFF2-40B4-BE49-F238E27FC236}">
                <a16:creationId xmlns:a16="http://schemas.microsoft.com/office/drawing/2014/main" id="{F89C17EE-B8BA-4BCF-BD8A-1B12F5B6AD1D}"/>
              </a:ext>
            </a:extLst>
          </p:cNvPr>
          <p:cNvSpPr txBox="1">
            <a:spLocks noChangeArrowheads="1"/>
          </p:cNvSpPr>
          <p:nvPr/>
        </p:nvSpPr>
        <p:spPr bwMode="auto">
          <a:xfrm>
            <a:off x="2451944" y="3123903"/>
            <a:ext cx="2529282" cy="525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6"/>
              <a:t>All of these fees are on top</a:t>
            </a:r>
            <a:br>
              <a:rPr lang="en-US" altLang="en-US" sz="1406"/>
            </a:br>
            <a:r>
              <a:rPr lang="en-US" altLang="en-US" sz="1406"/>
              <a:t>of any interest you might pay.</a:t>
            </a:r>
          </a:p>
        </p:txBody>
      </p:sp>
      <p:sp>
        <p:nvSpPr>
          <p:cNvPr id="74767" name="Right Triangle 19">
            <a:extLst>
              <a:ext uri="{FF2B5EF4-FFF2-40B4-BE49-F238E27FC236}">
                <a16:creationId xmlns:a16="http://schemas.microsoft.com/office/drawing/2014/main" id="{6713C7FA-EB3D-46AD-AB8F-5D0CF17DD51A}"/>
              </a:ext>
            </a:extLst>
          </p:cNvPr>
          <p:cNvSpPr>
            <a:spLocks noChangeArrowheads="1"/>
          </p:cNvSpPr>
          <p:nvPr/>
        </p:nvSpPr>
        <p:spPr bwMode="auto">
          <a:xfrm rot="19668863">
            <a:off x="3993804" y="4168676"/>
            <a:ext cx="1855886" cy="244078"/>
          </a:xfrm>
          <a:prstGeom prst="rtTriangl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250"/>
          </a:p>
        </p:txBody>
      </p:sp>
      <p:sp>
        <p:nvSpPr>
          <p:cNvPr id="74768" name="Rectangle 14">
            <a:extLst>
              <a:ext uri="{FF2B5EF4-FFF2-40B4-BE49-F238E27FC236}">
                <a16:creationId xmlns:a16="http://schemas.microsoft.com/office/drawing/2014/main" id="{9A11BA2E-80E3-4DE7-9F20-763CB5DC1C62}"/>
              </a:ext>
            </a:extLst>
          </p:cNvPr>
          <p:cNvSpPr>
            <a:spLocks noChangeArrowheads="1"/>
          </p:cNvSpPr>
          <p:nvPr/>
        </p:nvSpPr>
        <p:spPr bwMode="auto">
          <a:xfrm>
            <a:off x="1951881" y="4286250"/>
            <a:ext cx="2826246" cy="642938"/>
          </a:xfrm>
          <a:prstGeom prst="rect">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250"/>
          </a:p>
        </p:txBody>
      </p:sp>
      <p:sp>
        <p:nvSpPr>
          <p:cNvPr id="74769" name="TextBox 15">
            <a:extLst>
              <a:ext uri="{FF2B5EF4-FFF2-40B4-BE49-F238E27FC236}">
                <a16:creationId xmlns:a16="http://schemas.microsoft.com/office/drawing/2014/main" id="{5D3E5D94-0B52-44CB-B794-A8C238CDE017}"/>
              </a:ext>
            </a:extLst>
          </p:cNvPr>
          <p:cNvSpPr txBox="1">
            <a:spLocks noChangeArrowheads="1"/>
          </p:cNvSpPr>
          <p:nvPr/>
        </p:nvSpPr>
        <p:spPr bwMode="auto">
          <a:xfrm>
            <a:off x="2063502" y="4338340"/>
            <a:ext cx="2593980" cy="525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6"/>
              <a:t>Annual Fees occur whether or</a:t>
            </a:r>
            <a:br>
              <a:rPr lang="en-US" altLang="en-US" sz="1406"/>
            </a:br>
            <a:r>
              <a:rPr lang="en-US" altLang="en-US" sz="1406"/>
              <a:t>not you use your card.</a:t>
            </a:r>
          </a:p>
        </p:txBody>
      </p:sp>
    </p:spTree>
    <p:extLst>
      <p:ext uri="{BB962C8B-B14F-4D97-AF65-F5344CB8AC3E}">
        <p14:creationId xmlns:p14="http://schemas.microsoft.com/office/powerpoint/2010/main" val="1883149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9" descr="Picture 30">
            <a:extLst>
              <a:ext uri="{FF2B5EF4-FFF2-40B4-BE49-F238E27FC236}">
                <a16:creationId xmlns:a16="http://schemas.microsoft.com/office/drawing/2014/main" id="{8332A9FE-9B26-42B7-A795-DBC52C2692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9784" y="2507754"/>
            <a:ext cx="4412754" cy="3492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Text Box 4">
            <a:extLst>
              <a:ext uri="{FF2B5EF4-FFF2-40B4-BE49-F238E27FC236}">
                <a16:creationId xmlns:a16="http://schemas.microsoft.com/office/drawing/2014/main" id="{A74A0EEF-57DC-493D-B6B3-DDE61DCAF036}"/>
              </a:ext>
            </a:extLst>
          </p:cNvPr>
          <p:cNvSpPr txBox="1">
            <a:spLocks noChangeArrowheads="1"/>
          </p:cNvSpPr>
          <p:nvPr/>
        </p:nvSpPr>
        <p:spPr bwMode="auto">
          <a:xfrm>
            <a:off x="1393776" y="5643563"/>
            <a:ext cx="428625" cy="30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406"/>
              <a:t>E7</a:t>
            </a:r>
            <a:endParaRPr lang="en-US" altLang="en-US" sz="2250"/>
          </a:p>
        </p:txBody>
      </p:sp>
      <p:pic>
        <p:nvPicPr>
          <p:cNvPr id="76804" name="Picture 7" descr="Picture 22">
            <a:extLst>
              <a:ext uri="{FF2B5EF4-FFF2-40B4-BE49-F238E27FC236}">
                <a16:creationId xmlns:a16="http://schemas.microsoft.com/office/drawing/2014/main" id="{C1393FDD-39F5-4C03-A061-F4B4B7BEDB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3776" y="142875"/>
            <a:ext cx="4622602" cy="1672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Text Box 8">
            <a:extLst>
              <a:ext uri="{FF2B5EF4-FFF2-40B4-BE49-F238E27FC236}">
                <a16:creationId xmlns:a16="http://schemas.microsoft.com/office/drawing/2014/main" id="{1853F591-683C-43A3-917C-59A390CD0B7B}"/>
              </a:ext>
            </a:extLst>
          </p:cNvPr>
          <p:cNvSpPr txBox="1">
            <a:spLocks noChangeArrowheads="1"/>
          </p:cNvSpPr>
          <p:nvPr/>
        </p:nvSpPr>
        <p:spPr bwMode="auto">
          <a:xfrm>
            <a:off x="2251026" y="2071688"/>
            <a:ext cx="6143625" cy="287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625" b="1"/>
              <a:t>Student Loans &amp; Their Benefits</a:t>
            </a:r>
            <a:endParaRPr lang="en-US" altLang="en-US" sz="2625"/>
          </a:p>
          <a:p>
            <a:pPr>
              <a:spcBef>
                <a:spcPct val="50000"/>
              </a:spcBef>
              <a:buClr>
                <a:srgbClr val="991222"/>
              </a:buClr>
              <a:buFont typeface="Wingdings" panose="05000000000000000000" pitchFamily="2" charset="2"/>
              <a:buChar char="§"/>
            </a:pPr>
            <a:r>
              <a:rPr lang="en-US" altLang="en-US" sz="2063"/>
              <a:t> The advantages of credit show best</a:t>
            </a:r>
            <a:br>
              <a:rPr lang="en-US" altLang="en-US" sz="2063"/>
            </a:br>
            <a:r>
              <a:rPr lang="en-US" altLang="en-US" sz="2063"/>
              <a:t>   when used with responsible forethought</a:t>
            </a:r>
          </a:p>
          <a:p>
            <a:pPr>
              <a:spcBef>
                <a:spcPct val="50000"/>
              </a:spcBef>
              <a:buClr>
                <a:srgbClr val="991222"/>
              </a:buClr>
              <a:buFont typeface="Wingdings" panose="05000000000000000000" pitchFamily="2" charset="2"/>
              <a:buChar char="§"/>
            </a:pPr>
            <a:r>
              <a:rPr lang="en-US" altLang="en-US" sz="2063"/>
              <a:t> Disadvantages show up when you don’t</a:t>
            </a:r>
            <a:br>
              <a:rPr lang="en-US" altLang="en-US" sz="2063"/>
            </a:br>
            <a:r>
              <a:rPr lang="en-US" altLang="en-US" sz="2063"/>
              <a:t>   use your credit wisely</a:t>
            </a:r>
          </a:p>
          <a:p>
            <a:pPr>
              <a:spcBef>
                <a:spcPct val="50000"/>
              </a:spcBef>
              <a:buClr>
                <a:srgbClr val="991222"/>
              </a:buClr>
              <a:buFont typeface="Wingdings" panose="05000000000000000000" pitchFamily="2" charset="2"/>
              <a:buChar char="§"/>
            </a:pPr>
            <a:r>
              <a:rPr lang="en-US" altLang="en-US" sz="2063"/>
              <a:t> Bottom line, don’t sign up for credit</a:t>
            </a:r>
            <a:br>
              <a:rPr lang="en-US" altLang="en-US" sz="2063"/>
            </a:br>
            <a:r>
              <a:rPr lang="en-US" altLang="en-US" sz="2063"/>
              <a:t>   you can’t afford</a:t>
            </a:r>
            <a:endParaRPr lang="en-US" altLang="en-US" sz="2250"/>
          </a:p>
        </p:txBody>
      </p:sp>
    </p:spTree>
    <p:extLst>
      <p:ext uri="{BB962C8B-B14F-4D97-AF65-F5344CB8AC3E}">
        <p14:creationId xmlns:p14="http://schemas.microsoft.com/office/powerpoint/2010/main" val="1529525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3">
            <a:extLst>
              <a:ext uri="{FF2B5EF4-FFF2-40B4-BE49-F238E27FC236}">
                <a16:creationId xmlns:a16="http://schemas.microsoft.com/office/drawing/2014/main" id="{CD3DA0F3-0DD2-4193-8EA4-DC5D99228E80}"/>
              </a:ext>
            </a:extLst>
          </p:cNvPr>
          <p:cNvSpPr txBox="1">
            <a:spLocks noChangeArrowheads="1"/>
          </p:cNvSpPr>
          <p:nvPr/>
        </p:nvSpPr>
        <p:spPr bwMode="auto">
          <a:xfrm>
            <a:off x="1393776" y="5643563"/>
            <a:ext cx="428625" cy="30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406"/>
              <a:t>E8</a:t>
            </a:r>
            <a:endParaRPr lang="en-US" altLang="en-US" sz="2250"/>
          </a:p>
        </p:txBody>
      </p:sp>
      <p:pic>
        <p:nvPicPr>
          <p:cNvPr id="78851" name="Picture 5" descr="Picture 22">
            <a:extLst>
              <a:ext uri="{FF2B5EF4-FFF2-40B4-BE49-F238E27FC236}">
                <a16:creationId xmlns:a16="http://schemas.microsoft.com/office/drawing/2014/main" id="{6EB094D7-BD9F-48B6-A87E-A363D7AF8C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3776" y="142875"/>
            <a:ext cx="4622602" cy="1672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Text Box 6">
            <a:extLst>
              <a:ext uri="{FF2B5EF4-FFF2-40B4-BE49-F238E27FC236}">
                <a16:creationId xmlns:a16="http://schemas.microsoft.com/office/drawing/2014/main" id="{69B5BB31-7D33-4787-B56C-AAD0FE435D5B}"/>
              </a:ext>
            </a:extLst>
          </p:cNvPr>
          <p:cNvSpPr txBox="1">
            <a:spLocks noChangeArrowheads="1"/>
          </p:cNvSpPr>
          <p:nvPr/>
        </p:nvSpPr>
        <p:spPr bwMode="auto">
          <a:xfrm>
            <a:off x="2251025" y="2071688"/>
            <a:ext cx="4357688" cy="271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625" b="1"/>
              <a:t>Decoding Credit</a:t>
            </a:r>
            <a:endParaRPr lang="en-US" altLang="en-US" sz="2625"/>
          </a:p>
          <a:p>
            <a:pPr>
              <a:spcBef>
                <a:spcPct val="50000"/>
              </a:spcBef>
              <a:buClr>
                <a:srgbClr val="991222"/>
              </a:buClr>
              <a:buFont typeface="Wingdings" panose="05000000000000000000" pitchFamily="2" charset="2"/>
              <a:buChar char="§"/>
            </a:pPr>
            <a:r>
              <a:rPr lang="en-US" altLang="en-US" sz="2063"/>
              <a:t> Choosing the right card starts</a:t>
            </a:r>
            <a:br>
              <a:rPr lang="en-US" altLang="en-US" sz="2063"/>
            </a:br>
            <a:r>
              <a:rPr lang="en-US" altLang="en-US" sz="2063"/>
              <a:t>   with comparison shopping</a:t>
            </a:r>
          </a:p>
          <a:p>
            <a:pPr>
              <a:spcBef>
                <a:spcPct val="50000"/>
              </a:spcBef>
              <a:buClr>
                <a:srgbClr val="991222"/>
              </a:buClr>
              <a:buFont typeface="Wingdings" panose="05000000000000000000" pitchFamily="2" charset="2"/>
              <a:buChar char="§"/>
            </a:pPr>
            <a:r>
              <a:rPr lang="en-US" altLang="en-US" sz="2063"/>
              <a:t> For more information visit:</a:t>
            </a:r>
          </a:p>
          <a:p>
            <a:pPr>
              <a:spcBef>
                <a:spcPct val="50000"/>
              </a:spcBef>
              <a:buClr>
                <a:srgbClr val="991222"/>
              </a:buClr>
              <a:buFont typeface="Wingdings" panose="05000000000000000000" pitchFamily="2" charset="2"/>
              <a:buNone/>
            </a:pPr>
            <a:r>
              <a:rPr lang="en-US" altLang="en-US" sz="2063" b="1"/>
              <a:t>     www.BankRate.com</a:t>
            </a:r>
          </a:p>
          <a:p>
            <a:pPr>
              <a:spcBef>
                <a:spcPct val="50000"/>
              </a:spcBef>
              <a:buClr>
                <a:srgbClr val="991222"/>
              </a:buClr>
              <a:buFont typeface="Wingdings" panose="05000000000000000000" pitchFamily="2" charset="2"/>
              <a:buNone/>
            </a:pPr>
            <a:r>
              <a:rPr lang="en-US" altLang="en-US" sz="2063" b="1"/>
              <a:t>     www.CreditCards.com</a:t>
            </a:r>
            <a:endParaRPr lang="en-US" altLang="en-US" sz="2250" b="1"/>
          </a:p>
        </p:txBody>
      </p:sp>
      <p:pic>
        <p:nvPicPr>
          <p:cNvPr id="78853" name="Picture 7" descr="Picture 31">
            <a:extLst>
              <a:ext uri="{FF2B5EF4-FFF2-40B4-BE49-F238E27FC236}">
                <a16:creationId xmlns:a16="http://schemas.microsoft.com/office/drawing/2014/main" id="{42FA51D5-178D-4ED9-AC3D-0EA170A908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8776" y="571500"/>
            <a:ext cx="3412629" cy="5430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6533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SectionPag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9144000" cy="684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Box 5"/>
          <p:cNvSpPr txBox="1">
            <a:spLocks noChangeArrowheads="1"/>
          </p:cNvSpPr>
          <p:nvPr/>
        </p:nvSpPr>
        <p:spPr bwMode="auto">
          <a:xfrm>
            <a:off x="3678238" y="3233738"/>
            <a:ext cx="666591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sz="3600" dirty="0">
                <a:solidFill>
                  <a:srgbClr val="EC8203"/>
                </a:solidFill>
              </a:rPr>
              <a:t>CREDIT AND DEBT MANAGEMENT</a:t>
            </a:r>
          </a:p>
        </p:txBody>
      </p:sp>
    </p:spTree>
    <p:extLst>
      <p:ext uri="{BB962C8B-B14F-4D97-AF65-F5344CB8AC3E}">
        <p14:creationId xmlns:p14="http://schemas.microsoft.com/office/powerpoint/2010/main" val="34028729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931</Words>
  <Application>Microsoft Office PowerPoint</Application>
  <PresentationFormat>Widescreen</PresentationFormat>
  <Paragraphs>222</Paragraphs>
  <Slides>35</Slides>
  <Notes>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ＭＳ Ｐゴシック</vt:lpstr>
      <vt:lpstr>Arial</vt:lpstr>
      <vt:lpstr>Arial Black</vt:lpstr>
      <vt:lpstr>Calibri</vt:lpstr>
      <vt:lpstr>Calibri Light</vt:lpstr>
      <vt:lpstr>HelveticaNeueLT Pro 55 Roman</vt:lpstr>
      <vt:lpstr>Wingdings</vt:lpstr>
      <vt:lpstr>ヒラギノ角ゴ Pro W3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SUNDELL</dc:creator>
  <cp:lastModifiedBy>AMANDA SUNDELL</cp:lastModifiedBy>
  <cp:revision>2</cp:revision>
  <dcterms:created xsi:type="dcterms:W3CDTF">2018-05-13T19:46:20Z</dcterms:created>
  <dcterms:modified xsi:type="dcterms:W3CDTF">2018-05-13T19:51:46Z</dcterms:modified>
</cp:coreProperties>
</file>